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6858000" cx="12192000"/>
  <p:notesSz cx="6858000" cy="9144000"/>
  <p:embeddedFontLst>
    <p:embeddedFont>
      <p:font typeface="Raleway"/>
      <p:regular r:id="rId36"/>
      <p:bold r:id="rId37"/>
      <p:italic r:id="rId38"/>
      <p:boldItalic r:id="rId39"/>
    </p:embeddedFont>
    <p:embeddedFont>
      <p:font typeface="Libre Franklin"/>
      <p:regular r:id="rId40"/>
      <p:bold r:id="rId41"/>
      <p:italic r:id="rId42"/>
      <p:boldItalic r:id="rId43"/>
    </p:embeddedFont>
    <p:embeddedFont>
      <p:font typeface="Raleway Black"/>
      <p:bold r:id="rId44"/>
      <p:boldItalic r:id="rId45"/>
    </p:embeddedFont>
    <p:embeddedFont>
      <p:font typeface="Libre Franklin Medium"/>
      <p:regular r:id="rId46"/>
      <p:bold r:id="rId47"/>
      <p:italic r:id="rId48"/>
      <p:boldItalic r:id="rId49"/>
    </p:embeddedFont>
    <p:embeddedFont>
      <p:font typeface="Raleway Medium"/>
      <p:regular r:id="rId50"/>
      <p:bold r:id="rId51"/>
      <p:italic r:id="rId52"/>
      <p:boldItalic r:id="rId53"/>
    </p:embeddedFont>
    <p:embeddedFont>
      <p:font typeface="Crimson Text"/>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8" roundtripDataSignature="AMtx7mhMwkdv8+4RQLxF6qd5JFpEBhp8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ibreFranklin-regular.fntdata"/><Relationship Id="rId42" Type="http://schemas.openxmlformats.org/officeDocument/2006/relationships/font" Target="fonts/LibreFranklin-italic.fntdata"/><Relationship Id="rId41" Type="http://schemas.openxmlformats.org/officeDocument/2006/relationships/font" Target="fonts/LibreFranklin-bold.fntdata"/><Relationship Id="rId44" Type="http://schemas.openxmlformats.org/officeDocument/2006/relationships/font" Target="fonts/RalewayBlack-bold.fntdata"/><Relationship Id="rId43" Type="http://schemas.openxmlformats.org/officeDocument/2006/relationships/font" Target="fonts/LibreFranklin-boldItalic.fntdata"/><Relationship Id="rId46" Type="http://schemas.openxmlformats.org/officeDocument/2006/relationships/font" Target="fonts/LibreFranklinMedium-regular.fntdata"/><Relationship Id="rId45" Type="http://schemas.openxmlformats.org/officeDocument/2006/relationships/font" Target="fonts/RalewayBlack-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ibreFranklinMedium-italic.fntdata"/><Relationship Id="rId47" Type="http://schemas.openxmlformats.org/officeDocument/2006/relationships/font" Target="fonts/LibreFranklinMedium-bold.fntdata"/><Relationship Id="rId49" Type="http://schemas.openxmlformats.org/officeDocument/2006/relationships/font" Target="fonts/LibreFranklinMedium-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font" Target="fonts/Raleway-bold.fntdata"/><Relationship Id="rId36" Type="http://schemas.openxmlformats.org/officeDocument/2006/relationships/font" Target="fonts/Raleway-regular.fntdata"/><Relationship Id="rId39" Type="http://schemas.openxmlformats.org/officeDocument/2006/relationships/font" Target="fonts/Raleway-boldItalic.fntdata"/><Relationship Id="rId38" Type="http://schemas.openxmlformats.org/officeDocument/2006/relationships/font" Target="fonts/Raleway-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alewayMedium-bold.fntdata"/><Relationship Id="rId50" Type="http://schemas.openxmlformats.org/officeDocument/2006/relationships/font" Target="fonts/RalewayMedium-regular.fntdata"/><Relationship Id="rId53" Type="http://schemas.openxmlformats.org/officeDocument/2006/relationships/font" Target="fonts/RalewayMedium-boldItalic.fntdata"/><Relationship Id="rId52" Type="http://schemas.openxmlformats.org/officeDocument/2006/relationships/font" Target="fonts/RalewayMedium-italic.fntdata"/><Relationship Id="rId11" Type="http://schemas.openxmlformats.org/officeDocument/2006/relationships/slide" Target="slides/slide7.xml"/><Relationship Id="rId55" Type="http://schemas.openxmlformats.org/officeDocument/2006/relationships/font" Target="fonts/CrimsonText-bold.fntdata"/><Relationship Id="rId10" Type="http://schemas.openxmlformats.org/officeDocument/2006/relationships/slide" Target="slides/slide6.xml"/><Relationship Id="rId54" Type="http://schemas.openxmlformats.org/officeDocument/2006/relationships/font" Target="fonts/CrimsonText-regular.fntdata"/><Relationship Id="rId13" Type="http://schemas.openxmlformats.org/officeDocument/2006/relationships/slide" Target="slides/slide9.xml"/><Relationship Id="rId57" Type="http://schemas.openxmlformats.org/officeDocument/2006/relationships/font" Target="fonts/CrimsonText-boldItalic.fntdata"/><Relationship Id="rId12" Type="http://schemas.openxmlformats.org/officeDocument/2006/relationships/slide" Target="slides/slide8.xml"/><Relationship Id="rId56" Type="http://schemas.openxmlformats.org/officeDocument/2006/relationships/font" Target="fonts/CrimsonText-italic.fntdata"/><Relationship Id="rId15" Type="http://schemas.openxmlformats.org/officeDocument/2006/relationships/slide" Target="slides/slide11.xml"/><Relationship Id="rId14" Type="http://schemas.openxmlformats.org/officeDocument/2006/relationships/slide" Target="slides/slide10.xml"/><Relationship Id="rId58"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e3cd3d379d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3e3cd3d379d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3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3"/>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0077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3"/>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778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1" name="Shape 61"/>
        <p:cNvGrpSpPr/>
        <p:nvPr/>
      </p:nvGrpSpPr>
      <p:grpSpPr>
        <a:xfrm>
          <a:off x="0" y="0"/>
          <a:ext cx="0" cy="0"/>
          <a:chOff x="0" y="0"/>
          <a:chExt cx="0" cy="0"/>
        </a:xfrm>
      </p:grpSpPr>
      <p:sp>
        <p:nvSpPr>
          <p:cNvPr id="62" name="Google Shape;62;p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2"/>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6" name="Shape 66"/>
        <p:cNvGrpSpPr/>
        <p:nvPr/>
      </p:nvGrpSpPr>
      <p:grpSpPr>
        <a:xfrm>
          <a:off x="0" y="0"/>
          <a:ext cx="0" cy="0"/>
          <a:chOff x="0" y="0"/>
          <a:chExt cx="0" cy="0"/>
        </a:xfrm>
      </p:grpSpPr>
      <p:sp>
        <p:nvSpPr>
          <p:cNvPr id="67" name="Google Shape;67;p4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4"/>
          <p:cNvSpPr txBox="1"/>
          <p:nvPr>
            <p:ph type="title"/>
          </p:nvPr>
        </p:nvSpPr>
        <p:spPr>
          <a:xfrm>
            <a:off x="838200" y="-1507218"/>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_1">
    <p:spTree>
      <p:nvGrpSpPr>
        <p:cNvPr id="75" name="Shape 75"/>
        <p:cNvGrpSpPr/>
        <p:nvPr/>
      </p:nvGrpSpPr>
      <p:grpSpPr>
        <a:xfrm>
          <a:off x="0" y="0"/>
          <a:ext cx="0" cy="0"/>
          <a:chOff x="0" y="0"/>
          <a:chExt cx="0" cy="0"/>
        </a:xfrm>
      </p:grpSpPr>
      <p:sp>
        <p:nvSpPr>
          <p:cNvPr id="76" name="Google Shape;76;p45"/>
          <p:cNvSpPr/>
          <p:nvPr/>
        </p:nvSpPr>
        <p:spPr>
          <a:xfrm>
            <a:off x="-2600" y="0"/>
            <a:ext cx="12197100" cy="174900"/>
          </a:xfrm>
          <a:prstGeom prst="rect">
            <a:avLst/>
          </a:prstGeom>
          <a:solidFill>
            <a:srgbClr val="11A88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A88D"/>
              </a:solidFill>
              <a:latin typeface="Arial"/>
              <a:ea typeface="Arial"/>
              <a:cs typeface="Arial"/>
              <a:sym typeface="Arial"/>
            </a:endParaRPr>
          </a:p>
        </p:txBody>
      </p:sp>
      <p:pic>
        <p:nvPicPr>
          <p:cNvPr descr="NBPTS logo.png" id="77" name="Google Shape;77;p45"/>
          <p:cNvPicPr preferRelativeResize="0"/>
          <p:nvPr/>
        </p:nvPicPr>
        <p:blipFill rotWithShape="1">
          <a:blip r:embed="rId2">
            <a:alphaModFix/>
          </a:blip>
          <a:srcRect b="0" l="0" r="0" t="0"/>
          <a:stretch/>
        </p:blipFill>
        <p:spPr>
          <a:xfrm>
            <a:off x="9784333" y="6259740"/>
            <a:ext cx="1539628" cy="290160"/>
          </a:xfrm>
          <a:prstGeom prst="rect">
            <a:avLst/>
          </a:prstGeom>
          <a:noFill/>
          <a:ln>
            <a:noFill/>
          </a:ln>
        </p:spPr>
      </p:pic>
      <p:sp>
        <p:nvSpPr>
          <p:cNvPr id="78" name="Google Shape;78;p45"/>
          <p:cNvSpPr txBox="1"/>
          <p:nvPr>
            <p:ph idx="12" type="sldNum"/>
          </p:nvPr>
        </p:nvSpPr>
        <p:spPr>
          <a:xfrm>
            <a:off x="694611" y="62338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Raleway"/>
                <a:ea typeface="Raleway"/>
                <a:cs typeface="Raleway"/>
                <a:sym typeface="Raleway"/>
              </a:defRPr>
            </a:lvl9pPr>
          </a:lstStyle>
          <a:p>
            <a:pPr indent="0" lvl="0" marL="0" rtl="0" algn="l">
              <a:spcBef>
                <a:spcPts val="0"/>
              </a:spcBef>
              <a:spcAft>
                <a:spcPts val="0"/>
              </a:spcAft>
              <a:buNone/>
            </a:pPr>
            <a:fld id="{00000000-1234-1234-1234-123412341234}" type="slidenum">
              <a:rPr lang="en-US"/>
              <a:t>‹#›</a:t>
            </a:fld>
            <a:endParaRPr/>
          </a:p>
        </p:txBody>
      </p:sp>
      <p:sp>
        <p:nvSpPr>
          <p:cNvPr id="79" name="Google Shape;79;p45"/>
          <p:cNvSpPr txBox="1"/>
          <p:nvPr>
            <p:ph type="title"/>
          </p:nvPr>
        </p:nvSpPr>
        <p:spPr>
          <a:xfrm>
            <a:off x="709000" y="582480"/>
            <a:ext cx="9307500" cy="1014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1C2A2F"/>
              </a:buClr>
              <a:buSzPts val="4700"/>
              <a:buFont typeface="Raleway Black"/>
              <a:buNone/>
              <a:defRPr sz="4700">
                <a:solidFill>
                  <a:srgbClr val="1C2A2F"/>
                </a:solidFill>
                <a:latin typeface="Raleway Black"/>
                <a:ea typeface="Raleway Black"/>
                <a:cs typeface="Raleway Black"/>
                <a:sym typeface="Raleway Black"/>
              </a:defRPr>
            </a:lvl1pPr>
            <a:lvl2pPr lvl="1" algn="l">
              <a:lnSpc>
                <a:spcPct val="100000"/>
              </a:lnSpc>
              <a:spcBef>
                <a:spcPts val="0"/>
              </a:spcBef>
              <a:spcAft>
                <a:spcPts val="0"/>
              </a:spcAft>
              <a:buClr>
                <a:srgbClr val="1C2A2F"/>
              </a:buClr>
              <a:buSzPts val="3700"/>
              <a:buNone/>
              <a:defRPr>
                <a:solidFill>
                  <a:srgbClr val="1C2A2F"/>
                </a:solidFill>
              </a:defRPr>
            </a:lvl2pPr>
            <a:lvl3pPr lvl="2" algn="l">
              <a:lnSpc>
                <a:spcPct val="100000"/>
              </a:lnSpc>
              <a:spcBef>
                <a:spcPts val="0"/>
              </a:spcBef>
              <a:spcAft>
                <a:spcPts val="0"/>
              </a:spcAft>
              <a:buClr>
                <a:srgbClr val="1C2A2F"/>
              </a:buClr>
              <a:buSzPts val="3700"/>
              <a:buNone/>
              <a:defRPr>
                <a:solidFill>
                  <a:srgbClr val="1C2A2F"/>
                </a:solidFill>
              </a:defRPr>
            </a:lvl3pPr>
            <a:lvl4pPr lvl="3" algn="l">
              <a:lnSpc>
                <a:spcPct val="100000"/>
              </a:lnSpc>
              <a:spcBef>
                <a:spcPts val="0"/>
              </a:spcBef>
              <a:spcAft>
                <a:spcPts val="0"/>
              </a:spcAft>
              <a:buClr>
                <a:srgbClr val="1C2A2F"/>
              </a:buClr>
              <a:buSzPts val="3700"/>
              <a:buNone/>
              <a:defRPr>
                <a:solidFill>
                  <a:srgbClr val="1C2A2F"/>
                </a:solidFill>
              </a:defRPr>
            </a:lvl4pPr>
            <a:lvl5pPr lvl="4" algn="l">
              <a:lnSpc>
                <a:spcPct val="100000"/>
              </a:lnSpc>
              <a:spcBef>
                <a:spcPts val="0"/>
              </a:spcBef>
              <a:spcAft>
                <a:spcPts val="0"/>
              </a:spcAft>
              <a:buClr>
                <a:srgbClr val="1C2A2F"/>
              </a:buClr>
              <a:buSzPts val="3700"/>
              <a:buNone/>
              <a:defRPr>
                <a:solidFill>
                  <a:srgbClr val="1C2A2F"/>
                </a:solidFill>
              </a:defRPr>
            </a:lvl5pPr>
            <a:lvl6pPr lvl="5" algn="l">
              <a:lnSpc>
                <a:spcPct val="100000"/>
              </a:lnSpc>
              <a:spcBef>
                <a:spcPts val="0"/>
              </a:spcBef>
              <a:spcAft>
                <a:spcPts val="0"/>
              </a:spcAft>
              <a:buClr>
                <a:srgbClr val="1C2A2F"/>
              </a:buClr>
              <a:buSzPts val="3700"/>
              <a:buNone/>
              <a:defRPr>
                <a:solidFill>
                  <a:srgbClr val="1C2A2F"/>
                </a:solidFill>
              </a:defRPr>
            </a:lvl6pPr>
            <a:lvl7pPr lvl="6" algn="l">
              <a:lnSpc>
                <a:spcPct val="100000"/>
              </a:lnSpc>
              <a:spcBef>
                <a:spcPts val="0"/>
              </a:spcBef>
              <a:spcAft>
                <a:spcPts val="0"/>
              </a:spcAft>
              <a:buClr>
                <a:srgbClr val="1C2A2F"/>
              </a:buClr>
              <a:buSzPts val="3700"/>
              <a:buNone/>
              <a:defRPr>
                <a:solidFill>
                  <a:srgbClr val="1C2A2F"/>
                </a:solidFill>
              </a:defRPr>
            </a:lvl7pPr>
            <a:lvl8pPr lvl="7" algn="l">
              <a:lnSpc>
                <a:spcPct val="100000"/>
              </a:lnSpc>
              <a:spcBef>
                <a:spcPts val="0"/>
              </a:spcBef>
              <a:spcAft>
                <a:spcPts val="0"/>
              </a:spcAft>
              <a:buClr>
                <a:srgbClr val="1C2A2F"/>
              </a:buClr>
              <a:buSzPts val="3700"/>
              <a:buNone/>
              <a:defRPr>
                <a:solidFill>
                  <a:srgbClr val="1C2A2F"/>
                </a:solidFill>
              </a:defRPr>
            </a:lvl8pPr>
            <a:lvl9pPr lvl="8" algn="l">
              <a:lnSpc>
                <a:spcPct val="100000"/>
              </a:lnSpc>
              <a:spcBef>
                <a:spcPts val="0"/>
              </a:spcBef>
              <a:spcAft>
                <a:spcPts val="0"/>
              </a:spcAft>
              <a:buClr>
                <a:srgbClr val="1C2A2F"/>
              </a:buClr>
              <a:buSzPts val="3700"/>
              <a:buNone/>
              <a:defRPr>
                <a:solidFill>
                  <a:srgbClr val="1C2A2F"/>
                </a:solidFill>
              </a:defRPr>
            </a:lvl9pPr>
          </a:lstStyle>
          <a:p/>
        </p:txBody>
      </p:sp>
      <p:sp>
        <p:nvSpPr>
          <p:cNvPr id="80" name="Google Shape;80;p45"/>
          <p:cNvSpPr txBox="1"/>
          <p:nvPr>
            <p:ph idx="1" type="body"/>
          </p:nvPr>
        </p:nvSpPr>
        <p:spPr>
          <a:xfrm>
            <a:off x="712500" y="1815660"/>
            <a:ext cx="10782300" cy="3226800"/>
          </a:xfrm>
          <a:prstGeom prst="rect">
            <a:avLst/>
          </a:prstGeom>
          <a:noFill/>
          <a:ln>
            <a:noFill/>
          </a:ln>
        </p:spPr>
        <p:txBody>
          <a:bodyPr anchorCtr="0" anchor="t" bIns="121900" lIns="121900" spcFirstLastPara="1" rIns="121900" wrap="square" tIns="121900">
            <a:normAutofit/>
          </a:bodyPr>
          <a:lstStyle>
            <a:lvl1pPr indent="-323850" lvl="0" marL="4572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1pPr>
            <a:lvl2pPr indent="-323850" lvl="1" marL="9144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2pPr>
            <a:lvl3pPr indent="-323850" lvl="2" marL="13716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3pPr>
            <a:lvl4pPr indent="-323850" lvl="3" marL="18288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4pPr>
            <a:lvl5pPr indent="-323850" lvl="4" marL="22860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5pPr>
            <a:lvl6pPr indent="-323850" lvl="5" marL="27432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6pPr>
            <a:lvl7pPr indent="-323850" lvl="6" marL="32004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7pPr>
            <a:lvl8pPr indent="-323850" lvl="7" marL="36576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8pPr>
            <a:lvl9pPr indent="-323850" lvl="8" marL="41148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ck Option #3 1">
  <p:cSld name="Title and Content_Yellow_1">
    <p:spTree>
      <p:nvGrpSpPr>
        <p:cNvPr id="81" name="Shape 81"/>
        <p:cNvGrpSpPr/>
        <p:nvPr/>
      </p:nvGrpSpPr>
      <p:grpSpPr>
        <a:xfrm>
          <a:off x="0" y="0"/>
          <a:ext cx="0" cy="0"/>
          <a:chOff x="0" y="0"/>
          <a:chExt cx="0" cy="0"/>
        </a:xfrm>
      </p:grpSpPr>
      <p:sp>
        <p:nvSpPr>
          <p:cNvPr id="82" name="Google Shape;82;p46"/>
          <p:cNvSpPr/>
          <p:nvPr/>
        </p:nvSpPr>
        <p:spPr>
          <a:xfrm>
            <a:off x="-2600" y="0"/>
            <a:ext cx="12197100" cy="174900"/>
          </a:xfrm>
          <a:prstGeom prst="rect">
            <a:avLst/>
          </a:prstGeom>
          <a:solidFill>
            <a:srgbClr val="11A88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1A88D"/>
              </a:solidFill>
              <a:latin typeface="Arial"/>
              <a:ea typeface="Arial"/>
              <a:cs typeface="Arial"/>
              <a:sym typeface="Arial"/>
            </a:endParaRPr>
          </a:p>
        </p:txBody>
      </p:sp>
      <p:pic>
        <p:nvPicPr>
          <p:cNvPr descr="NBPTS logo.png" id="83" name="Google Shape;83;p46"/>
          <p:cNvPicPr preferRelativeResize="0"/>
          <p:nvPr/>
        </p:nvPicPr>
        <p:blipFill rotWithShape="1">
          <a:blip r:embed="rId2">
            <a:alphaModFix/>
          </a:blip>
          <a:srcRect b="0" l="0" r="0" t="0"/>
          <a:stretch/>
        </p:blipFill>
        <p:spPr>
          <a:xfrm>
            <a:off x="9784333" y="6259740"/>
            <a:ext cx="1539628" cy="290160"/>
          </a:xfrm>
          <a:prstGeom prst="rect">
            <a:avLst/>
          </a:prstGeom>
          <a:noFill/>
          <a:ln>
            <a:noFill/>
          </a:ln>
        </p:spPr>
      </p:pic>
      <p:sp>
        <p:nvSpPr>
          <p:cNvPr id="84" name="Google Shape;84;p46"/>
          <p:cNvSpPr txBox="1"/>
          <p:nvPr>
            <p:ph idx="12" type="sldNum"/>
          </p:nvPr>
        </p:nvSpPr>
        <p:spPr>
          <a:xfrm>
            <a:off x="694611" y="62338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dk2"/>
                </a:solidFill>
                <a:latin typeface="Crimson Text"/>
                <a:ea typeface="Crimson Text"/>
                <a:cs typeface="Crimson Text"/>
                <a:sym typeface="Crimson Text"/>
              </a:defRPr>
            </a:lvl9pPr>
          </a:lstStyle>
          <a:p>
            <a:pPr indent="0" lvl="0" marL="0" rtl="0" algn="l">
              <a:spcBef>
                <a:spcPts val="0"/>
              </a:spcBef>
              <a:spcAft>
                <a:spcPts val="0"/>
              </a:spcAft>
              <a:buNone/>
            </a:pPr>
            <a:fld id="{00000000-1234-1234-1234-123412341234}" type="slidenum">
              <a:rPr lang="en-US"/>
              <a:t>‹#›</a:t>
            </a:fld>
            <a:endParaRPr/>
          </a:p>
        </p:txBody>
      </p:sp>
      <p:sp>
        <p:nvSpPr>
          <p:cNvPr id="85" name="Google Shape;85;p46"/>
          <p:cNvSpPr txBox="1"/>
          <p:nvPr>
            <p:ph type="title"/>
          </p:nvPr>
        </p:nvSpPr>
        <p:spPr>
          <a:xfrm>
            <a:off x="709000" y="582480"/>
            <a:ext cx="9307500" cy="1014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1C2A2F"/>
              </a:buClr>
              <a:buSzPts val="4700"/>
              <a:buFont typeface="Raleway Black"/>
              <a:buNone/>
              <a:defRPr sz="4700">
                <a:solidFill>
                  <a:srgbClr val="1C2A2F"/>
                </a:solidFill>
                <a:latin typeface="Raleway Black"/>
                <a:ea typeface="Raleway Black"/>
                <a:cs typeface="Raleway Black"/>
                <a:sym typeface="Raleway Black"/>
              </a:defRPr>
            </a:lvl1pPr>
            <a:lvl2pPr lvl="1" algn="l">
              <a:lnSpc>
                <a:spcPct val="100000"/>
              </a:lnSpc>
              <a:spcBef>
                <a:spcPts val="0"/>
              </a:spcBef>
              <a:spcAft>
                <a:spcPts val="0"/>
              </a:spcAft>
              <a:buClr>
                <a:srgbClr val="1C2A2F"/>
              </a:buClr>
              <a:buSzPts val="3700"/>
              <a:buNone/>
              <a:defRPr>
                <a:solidFill>
                  <a:srgbClr val="1C2A2F"/>
                </a:solidFill>
              </a:defRPr>
            </a:lvl2pPr>
            <a:lvl3pPr lvl="2" algn="l">
              <a:lnSpc>
                <a:spcPct val="100000"/>
              </a:lnSpc>
              <a:spcBef>
                <a:spcPts val="0"/>
              </a:spcBef>
              <a:spcAft>
                <a:spcPts val="0"/>
              </a:spcAft>
              <a:buClr>
                <a:srgbClr val="1C2A2F"/>
              </a:buClr>
              <a:buSzPts val="3700"/>
              <a:buNone/>
              <a:defRPr>
                <a:solidFill>
                  <a:srgbClr val="1C2A2F"/>
                </a:solidFill>
              </a:defRPr>
            </a:lvl3pPr>
            <a:lvl4pPr lvl="3" algn="l">
              <a:lnSpc>
                <a:spcPct val="100000"/>
              </a:lnSpc>
              <a:spcBef>
                <a:spcPts val="0"/>
              </a:spcBef>
              <a:spcAft>
                <a:spcPts val="0"/>
              </a:spcAft>
              <a:buClr>
                <a:srgbClr val="1C2A2F"/>
              </a:buClr>
              <a:buSzPts val="3700"/>
              <a:buNone/>
              <a:defRPr>
                <a:solidFill>
                  <a:srgbClr val="1C2A2F"/>
                </a:solidFill>
              </a:defRPr>
            </a:lvl4pPr>
            <a:lvl5pPr lvl="4" algn="l">
              <a:lnSpc>
                <a:spcPct val="100000"/>
              </a:lnSpc>
              <a:spcBef>
                <a:spcPts val="0"/>
              </a:spcBef>
              <a:spcAft>
                <a:spcPts val="0"/>
              </a:spcAft>
              <a:buClr>
                <a:srgbClr val="1C2A2F"/>
              </a:buClr>
              <a:buSzPts val="3700"/>
              <a:buNone/>
              <a:defRPr>
                <a:solidFill>
                  <a:srgbClr val="1C2A2F"/>
                </a:solidFill>
              </a:defRPr>
            </a:lvl5pPr>
            <a:lvl6pPr lvl="5" algn="l">
              <a:lnSpc>
                <a:spcPct val="100000"/>
              </a:lnSpc>
              <a:spcBef>
                <a:spcPts val="0"/>
              </a:spcBef>
              <a:spcAft>
                <a:spcPts val="0"/>
              </a:spcAft>
              <a:buClr>
                <a:srgbClr val="1C2A2F"/>
              </a:buClr>
              <a:buSzPts val="3700"/>
              <a:buNone/>
              <a:defRPr>
                <a:solidFill>
                  <a:srgbClr val="1C2A2F"/>
                </a:solidFill>
              </a:defRPr>
            </a:lvl6pPr>
            <a:lvl7pPr lvl="6" algn="l">
              <a:lnSpc>
                <a:spcPct val="100000"/>
              </a:lnSpc>
              <a:spcBef>
                <a:spcPts val="0"/>
              </a:spcBef>
              <a:spcAft>
                <a:spcPts val="0"/>
              </a:spcAft>
              <a:buClr>
                <a:srgbClr val="1C2A2F"/>
              </a:buClr>
              <a:buSzPts val="3700"/>
              <a:buNone/>
              <a:defRPr>
                <a:solidFill>
                  <a:srgbClr val="1C2A2F"/>
                </a:solidFill>
              </a:defRPr>
            </a:lvl7pPr>
            <a:lvl8pPr lvl="7" algn="l">
              <a:lnSpc>
                <a:spcPct val="100000"/>
              </a:lnSpc>
              <a:spcBef>
                <a:spcPts val="0"/>
              </a:spcBef>
              <a:spcAft>
                <a:spcPts val="0"/>
              </a:spcAft>
              <a:buClr>
                <a:srgbClr val="1C2A2F"/>
              </a:buClr>
              <a:buSzPts val="3700"/>
              <a:buNone/>
              <a:defRPr>
                <a:solidFill>
                  <a:srgbClr val="1C2A2F"/>
                </a:solidFill>
              </a:defRPr>
            </a:lvl8pPr>
            <a:lvl9pPr lvl="8" algn="l">
              <a:lnSpc>
                <a:spcPct val="100000"/>
              </a:lnSpc>
              <a:spcBef>
                <a:spcPts val="0"/>
              </a:spcBef>
              <a:spcAft>
                <a:spcPts val="0"/>
              </a:spcAft>
              <a:buClr>
                <a:srgbClr val="1C2A2F"/>
              </a:buClr>
              <a:buSzPts val="3700"/>
              <a:buNone/>
              <a:defRPr>
                <a:solidFill>
                  <a:srgbClr val="1C2A2F"/>
                </a:solidFill>
              </a:defRPr>
            </a:lvl9pPr>
          </a:lstStyle>
          <a:p/>
        </p:txBody>
      </p:sp>
      <p:sp>
        <p:nvSpPr>
          <p:cNvPr id="86" name="Google Shape;86;p46"/>
          <p:cNvSpPr txBox="1"/>
          <p:nvPr>
            <p:ph idx="1" type="body"/>
          </p:nvPr>
        </p:nvSpPr>
        <p:spPr>
          <a:xfrm>
            <a:off x="6194967" y="2301870"/>
            <a:ext cx="4755900" cy="3226800"/>
          </a:xfrm>
          <a:prstGeom prst="rect">
            <a:avLst/>
          </a:prstGeom>
          <a:noFill/>
          <a:ln>
            <a:noFill/>
          </a:ln>
        </p:spPr>
        <p:txBody>
          <a:bodyPr anchorCtr="0" anchor="t" bIns="121900" lIns="121900" spcFirstLastPara="1" rIns="121900" wrap="square" tIns="121900">
            <a:normAutofit/>
          </a:bodyPr>
          <a:lstStyle>
            <a:lvl1pPr indent="-323850" lvl="0" marL="4572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1pPr>
            <a:lvl2pPr indent="-323850" lvl="1" marL="9144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2pPr>
            <a:lvl3pPr indent="-323850" lvl="2" marL="13716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3pPr>
            <a:lvl4pPr indent="-323850" lvl="3" marL="18288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4pPr>
            <a:lvl5pPr indent="-323850" lvl="4" marL="22860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5pPr>
            <a:lvl6pPr indent="-323850" lvl="5" marL="27432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6pPr>
            <a:lvl7pPr indent="-323850" lvl="6" marL="32004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7pPr>
            <a:lvl8pPr indent="-323850" lvl="7" marL="36576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8pPr>
            <a:lvl9pPr indent="-323850" lvl="8" marL="41148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9pPr>
          </a:lstStyle>
          <a:p/>
        </p:txBody>
      </p:sp>
      <p:sp>
        <p:nvSpPr>
          <p:cNvPr id="87" name="Google Shape;87;p46"/>
          <p:cNvSpPr txBox="1"/>
          <p:nvPr>
            <p:ph idx="2" type="body"/>
          </p:nvPr>
        </p:nvSpPr>
        <p:spPr>
          <a:xfrm>
            <a:off x="712500" y="2301870"/>
            <a:ext cx="4755900" cy="3226800"/>
          </a:xfrm>
          <a:prstGeom prst="rect">
            <a:avLst/>
          </a:prstGeom>
          <a:noFill/>
          <a:ln>
            <a:noFill/>
          </a:ln>
        </p:spPr>
        <p:txBody>
          <a:bodyPr anchorCtr="0" anchor="t" bIns="121900" lIns="121900" spcFirstLastPara="1" rIns="121900" wrap="square" tIns="121900">
            <a:normAutofit/>
          </a:bodyPr>
          <a:lstStyle>
            <a:lvl1pPr indent="-323850" lvl="0" marL="4572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1pPr>
            <a:lvl2pPr indent="-323850" lvl="1" marL="9144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2pPr>
            <a:lvl3pPr indent="-323850" lvl="2" marL="13716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3pPr>
            <a:lvl4pPr indent="-323850" lvl="3" marL="18288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4pPr>
            <a:lvl5pPr indent="-323850" lvl="4" marL="22860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5pPr>
            <a:lvl6pPr indent="-323850" lvl="5" marL="27432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6pPr>
            <a:lvl7pPr indent="-323850" lvl="6" marL="32004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7pPr>
            <a:lvl8pPr indent="-323850" lvl="7" marL="36576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8pPr>
            <a:lvl9pPr indent="-323850" lvl="8" marL="4114800" algn="l">
              <a:lnSpc>
                <a:spcPct val="115000"/>
              </a:lnSpc>
              <a:spcBef>
                <a:spcPts val="0"/>
              </a:spcBef>
              <a:spcAft>
                <a:spcPts val="0"/>
              </a:spcAft>
              <a:buClr>
                <a:srgbClr val="1C2A2F"/>
              </a:buClr>
              <a:buSzPts val="1500"/>
              <a:buFont typeface="Crimson Text"/>
              <a:buChar char="■"/>
              <a:defRPr sz="1500">
                <a:solidFill>
                  <a:srgbClr val="1C2A2F"/>
                </a:solidFill>
                <a:latin typeface="Crimson Text"/>
                <a:ea typeface="Crimson Text"/>
                <a:cs typeface="Crimson Text"/>
                <a:sym typeface="Crimson Text"/>
              </a:defRPr>
            </a:lvl9pPr>
          </a:lstStyle>
          <a:p/>
        </p:txBody>
      </p:sp>
      <p:sp>
        <p:nvSpPr>
          <p:cNvPr id="88" name="Google Shape;88;p46"/>
          <p:cNvSpPr txBox="1"/>
          <p:nvPr>
            <p:ph idx="3" type="subTitle"/>
          </p:nvPr>
        </p:nvSpPr>
        <p:spPr>
          <a:xfrm>
            <a:off x="712500" y="1816560"/>
            <a:ext cx="3610500" cy="4851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Clr>
                <a:srgbClr val="E56F05"/>
              </a:buClr>
              <a:buSzPts val="1900"/>
              <a:buFont typeface="Crimson Text"/>
              <a:buNone/>
              <a:defRPr b="1" sz="1900">
                <a:solidFill>
                  <a:srgbClr val="E56F05"/>
                </a:solidFill>
                <a:latin typeface="Crimson Text"/>
                <a:ea typeface="Crimson Text"/>
                <a:cs typeface="Crimson Text"/>
                <a:sym typeface="Crimson Text"/>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ivider #1">
  <p:cSld name="CUSTOM_2">
    <p:spTree>
      <p:nvGrpSpPr>
        <p:cNvPr id="89" name="Shape 89"/>
        <p:cNvGrpSpPr/>
        <p:nvPr/>
      </p:nvGrpSpPr>
      <p:grpSpPr>
        <a:xfrm>
          <a:off x="0" y="0"/>
          <a:ext cx="0" cy="0"/>
          <a:chOff x="0" y="0"/>
          <a:chExt cx="0" cy="0"/>
        </a:xfrm>
      </p:grpSpPr>
      <p:pic>
        <p:nvPicPr>
          <p:cNvPr id="90" name="Google Shape;90;p47"/>
          <p:cNvPicPr preferRelativeResize="0"/>
          <p:nvPr/>
        </p:nvPicPr>
        <p:blipFill rotWithShape="1">
          <a:blip r:embed="rId2">
            <a:alphaModFix/>
          </a:blip>
          <a:srcRect b="11692" l="2481" r="2471" t="0"/>
          <a:stretch/>
        </p:blipFill>
        <p:spPr>
          <a:xfrm flipH="1">
            <a:off x="5" y="-1"/>
            <a:ext cx="12191995" cy="6804779"/>
          </a:xfrm>
          <a:prstGeom prst="rect">
            <a:avLst/>
          </a:prstGeom>
          <a:noFill/>
          <a:ln>
            <a:noFill/>
          </a:ln>
        </p:spPr>
      </p:pic>
      <p:sp>
        <p:nvSpPr>
          <p:cNvPr id="91" name="Google Shape;91;p47"/>
          <p:cNvSpPr txBox="1"/>
          <p:nvPr>
            <p:ph idx="12" type="sldNum"/>
          </p:nvPr>
        </p:nvSpPr>
        <p:spPr>
          <a:xfrm>
            <a:off x="11296611"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2" name="Google Shape;92;p47"/>
          <p:cNvPicPr preferRelativeResize="0"/>
          <p:nvPr/>
        </p:nvPicPr>
        <p:blipFill rotWithShape="1">
          <a:blip r:embed="rId3">
            <a:alphaModFix/>
          </a:blip>
          <a:srcRect b="5402" l="0" r="0" t="0"/>
          <a:stretch/>
        </p:blipFill>
        <p:spPr>
          <a:xfrm>
            <a:off x="1" y="1019040"/>
            <a:ext cx="12191995" cy="5838961"/>
          </a:xfrm>
          <a:prstGeom prst="rect">
            <a:avLst/>
          </a:prstGeom>
          <a:noFill/>
          <a:ln>
            <a:noFill/>
          </a:ln>
        </p:spPr>
      </p:pic>
      <p:sp>
        <p:nvSpPr>
          <p:cNvPr id="93" name="Google Shape;93;p47"/>
          <p:cNvSpPr txBox="1"/>
          <p:nvPr>
            <p:ph type="title"/>
          </p:nvPr>
        </p:nvSpPr>
        <p:spPr>
          <a:xfrm>
            <a:off x="652433" y="4373820"/>
            <a:ext cx="4262700" cy="2826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11A88D"/>
              </a:buClr>
              <a:buSzPts val="16700"/>
              <a:buFont typeface="Raleway Black"/>
              <a:buNone/>
              <a:defRPr sz="16700">
                <a:solidFill>
                  <a:srgbClr val="11A88D"/>
                </a:solidFill>
                <a:latin typeface="Raleway Black"/>
                <a:ea typeface="Raleway Black"/>
                <a:cs typeface="Raleway Black"/>
                <a:sym typeface="Raleway Black"/>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94" name="Google Shape;94;p47"/>
          <p:cNvSpPr txBox="1"/>
          <p:nvPr>
            <p:ph idx="1" type="subTitle"/>
          </p:nvPr>
        </p:nvSpPr>
        <p:spPr>
          <a:xfrm>
            <a:off x="3686233" y="5037180"/>
            <a:ext cx="4262700" cy="3091200"/>
          </a:xfrm>
          <a:prstGeom prst="rect">
            <a:avLst/>
          </a:prstGeom>
          <a:noFill/>
          <a:ln>
            <a:noFill/>
          </a:ln>
        </p:spPr>
        <p:txBody>
          <a:bodyPr anchorCtr="0" anchor="t" bIns="121900" lIns="121900" spcFirstLastPara="1" rIns="121900" wrap="square" tIns="121900">
            <a:normAutofit/>
          </a:bodyPr>
          <a:lstStyle>
            <a:lvl1pPr lvl="0" algn="l">
              <a:lnSpc>
                <a:spcPct val="90000"/>
              </a:lnSpc>
              <a:spcBef>
                <a:spcPts val="0"/>
              </a:spcBef>
              <a:spcAft>
                <a:spcPts val="0"/>
              </a:spcAft>
              <a:buClr>
                <a:schemeClr val="lt1"/>
              </a:buClr>
              <a:buSzPts val="5200"/>
              <a:buFont typeface="Raleway Black"/>
              <a:buNone/>
              <a:defRPr sz="5200">
                <a:solidFill>
                  <a:schemeClr val="lt1"/>
                </a:solidFill>
                <a:latin typeface="Raleway Black"/>
                <a:ea typeface="Raleway Black"/>
                <a:cs typeface="Raleway Black"/>
                <a:sym typeface="Raleway Black"/>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ivider #2">
  <p:cSld name="CUSTOM_2_1">
    <p:spTree>
      <p:nvGrpSpPr>
        <p:cNvPr id="95" name="Shape 95"/>
        <p:cNvGrpSpPr/>
        <p:nvPr/>
      </p:nvGrpSpPr>
      <p:grpSpPr>
        <a:xfrm>
          <a:off x="0" y="0"/>
          <a:ext cx="0" cy="0"/>
          <a:chOff x="0" y="0"/>
          <a:chExt cx="0" cy="0"/>
        </a:xfrm>
      </p:grpSpPr>
      <p:pic>
        <p:nvPicPr>
          <p:cNvPr id="96" name="Google Shape;96;p48"/>
          <p:cNvPicPr preferRelativeResize="0"/>
          <p:nvPr/>
        </p:nvPicPr>
        <p:blipFill rotWithShape="1">
          <a:blip r:embed="rId2">
            <a:alphaModFix/>
          </a:blip>
          <a:srcRect b="3474" l="0" r="0" t="13621"/>
          <a:stretch/>
        </p:blipFill>
        <p:spPr>
          <a:xfrm flipH="1">
            <a:off x="5" y="0"/>
            <a:ext cx="12191995" cy="6063060"/>
          </a:xfrm>
          <a:prstGeom prst="rect">
            <a:avLst/>
          </a:prstGeom>
          <a:noFill/>
          <a:ln>
            <a:noFill/>
          </a:ln>
        </p:spPr>
      </p:pic>
      <p:sp>
        <p:nvSpPr>
          <p:cNvPr id="97" name="Google Shape;97;p48"/>
          <p:cNvSpPr txBox="1"/>
          <p:nvPr>
            <p:ph idx="12" type="sldNum"/>
          </p:nvPr>
        </p:nvSpPr>
        <p:spPr>
          <a:xfrm>
            <a:off x="11296611"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8" name="Google Shape;98;p48"/>
          <p:cNvPicPr preferRelativeResize="0"/>
          <p:nvPr/>
        </p:nvPicPr>
        <p:blipFill rotWithShape="1">
          <a:blip r:embed="rId3">
            <a:alphaModFix/>
          </a:blip>
          <a:srcRect b="5402" l="0" r="0" t="0"/>
          <a:stretch/>
        </p:blipFill>
        <p:spPr>
          <a:xfrm flipH="1">
            <a:off x="2" y="1019040"/>
            <a:ext cx="12191995" cy="5838961"/>
          </a:xfrm>
          <a:prstGeom prst="rect">
            <a:avLst/>
          </a:prstGeom>
          <a:noFill/>
          <a:ln>
            <a:noFill/>
          </a:ln>
        </p:spPr>
      </p:pic>
      <p:sp>
        <p:nvSpPr>
          <p:cNvPr id="99" name="Google Shape;99;p48"/>
          <p:cNvSpPr txBox="1"/>
          <p:nvPr>
            <p:ph type="title"/>
          </p:nvPr>
        </p:nvSpPr>
        <p:spPr>
          <a:xfrm>
            <a:off x="652433" y="4373820"/>
            <a:ext cx="4262700" cy="2826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11A88D"/>
              </a:buClr>
              <a:buSzPts val="16700"/>
              <a:buFont typeface="Raleway Black"/>
              <a:buNone/>
              <a:defRPr sz="16700">
                <a:solidFill>
                  <a:srgbClr val="11A88D"/>
                </a:solidFill>
                <a:latin typeface="Raleway Black"/>
                <a:ea typeface="Raleway Black"/>
                <a:cs typeface="Raleway Black"/>
                <a:sym typeface="Raleway Black"/>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0" name="Google Shape;100;p48"/>
          <p:cNvSpPr txBox="1"/>
          <p:nvPr>
            <p:ph idx="1" type="subTitle"/>
          </p:nvPr>
        </p:nvSpPr>
        <p:spPr>
          <a:xfrm>
            <a:off x="3686233" y="5037180"/>
            <a:ext cx="4262700" cy="3091200"/>
          </a:xfrm>
          <a:prstGeom prst="rect">
            <a:avLst/>
          </a:prstGeom>
          <a:noFill/>
          <a:ln>
            <a:noFill/>
          </a:ln>
        </p:spPr>
        <p:txBody>
          <a:bodyPr anchorCtr="0" anchor="t" bIns="121900" lIns="121900" spcFirstLastPara="1" rIns="121900" wrap="square" tIns="121900">
            <a:normAutofit/>
          </a:bodyPr>
          <a:lstStyle>
            <a:lvl1pPr lvl="0" algn="l">
              <a:lnSpc>
                <a:spcPct val="90000"/>
              </a:lnSpc>
              <a:spcBef>
                <a:spcPts val="0"/>
              </a:spcBef>
              <a:spcAft>
                <a:spcPts val="0"/>
              </a:spcAft>
              <a:buClr>
                <a:schemeClr val="lt1"/>
              </a:buClr>
              <a:buSzPts val="5200"/>
              <a:buFont typeface="Raleway Black"/>
              <a:buNone/>
              <a:defRPr sz="5200">
                <a:solidFill>
                  <a:schemeClr val="lt1"/>
                </a:solidFill>
                <a:latin typeface="Raleway Black"/>
                <a:ea typeface="Raleway Black"/>
                <a:cs typeface="Raleway Black"/>
                <a:sym typeface="Raleway Black"/>
              </a:defRPr>
            </a:lvl1pPr>
            <a:lvl2pPr lvl="1" algn="l">
              <a:lnSpc>
                <a:spcPct val="115000"/>
              </a:lnSpc>
              <a:spcBef>
                <a:spcPts val="0"/>
              </a:spcBef>
              <a:spcAft>
                <a:spcPts val="0"/>
              </a:spcAft>
              <a:buSzPts val="1900"/>
              <a:buNone/>
              <a:defRPr/>
            </a:lvl2pPr>
            <a:lvl3pPr lvl="2" algn="l">
              <a:lnSpc>
                <a:spcPct val="115000"/>
              </a:lnSpc>
              <a:spcBef>
                <a:spcPts val="0"/>
              </a:spcBef>
              <a:spcAft>
                <a:spcPts val="0"/>
              </a:spcAft>
              <a:buSzPts val="1900"/>
              <a:buNone/>
              <a:defRPr/>
            </a:lvl3pPr>
            <a:lvl4pPr lvl="3" algn="l">
              <a:lnSpc>
                <a:spcPct val="115000"/>
              </a:lnSpc>
              <a:spcBef>
                <a:spcPts val="0"/>
              </a:spcBef>
              <a:spcAft>
                <a:spcPts val="0"/>
              </a:spcAft>
              <a:buSzPts val="1900"/>
              <a:buNone/>
              <a:defRPr/>
            </a:lvl4pPr>
            <a:lvl5pPr lvl="4" algn="l">
              <a:lnSpc>
                <a:spcPct val="115000"/>
              </a:lnSpc>
              <a:spcBef>
                <a:spcPts val="0"/>
              </a:spcBef>
              <a:spcAft>
                <a:spcPts val="0"/>
              </a:spcAft>
              <a:buSzPts val="19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Background ">
  <p:cSld name="TOC/Agenda_Blue">
    <p:spTree>
      <p:nvGrpSpPr>
        <p:cNvPr id="101" name="Shape 101"/>
        <p:cNvGrpSpPr/>
        <p:nvPr/>
      </p:nvGrpSpPr>
      <p:grpSpPr>
        <a:xfrm>
          <a:off x="0" y="0"/>
          <a:ext cx="0" cy="0"/>
          <a:chOff x="0" y="0"/>
          <a:chExt cx="0" cy="0"/>
        </a:xfrm>
      </p:grpSpPr>
      <p:sp>
        <p:nvSpPr>
          <p:cNvPr id="102" name="Google Shape;102;p49"/>
          <p:cNvSpPr/>
          <p:nvPr/>
        </p:nvSpPr>
        <p:spPr>
          <a:xfrm>
            <a:off x="803400" y="651420"/>
            <a:ext cx="10585200" cy="5555100"/>
          </a:xfrm>
          <a:prstGeom prst="rect">
            <a:avLst/>
          </a:prstGeom>
          <a:solidFill>
            <a:srgbClr val="11A88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 name="Google Shape;103;p49"/>
          <p:cNvSpPr txBox="1"/>
          <p:nvPr>
            <p:ph idx="12" type="sldNum"/>
          </p:nvPr>
        </p:nvSpPr>
        <p:spPr>
          <a:xfrm>
            <a:off x="11409045" y="6333134"/>
            <a:ext cx="731700" cy="524700"/>
          </a:xfrm>
          <a:prstGeom prst="rect">
            <a:avLst/>
          </a:prstGeom>
          <a:noFill/>
          <a:ln>
            <a:noFill/>
          </a:ln>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700"/>
              <a:buFont typeface="Arial"/>
              <a:buNone/>
              <a:defRPr b="0" i="0" sz="17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4"/>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3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3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1" type="ftr"/>
          </p:nvPr>
        </p:nvSpPr>
        <p:spPr>
          <a:xfrm>
            <a:off x="4038600" y="6356350"/>
            <a:ext cx="40782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3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02649"/>
              </a:buClr>
              <a:buSzPts val="2400"/>
              <a:buNone/>
              <a:defRPr b="1" sz="2400"/>
            </a:lvl1pPr>
            <a:lvl2pPr indent="-228600" lvl="1" marL="914400" algn="l">
              <a:lnSpc>
                <a:spcPct val="90000"/>
              </a:lnSpc>
              <a:spcBef>
                <a:spcPts val="500"/>
              </a:spcBef>
              <a:spcAft>
                <a:spcPts val="0"/>
              </a:spcAft>
              <a:buClr>
                <a:srgbClr val="102649"/>
              </a:buClr>
              <a:buSzPts val="2000"/>
              <a:buNone/>
              <a:defRPr b="1" sz="2000"/>
            </a:lvl2pPr>
            <a:lvl3pPr indent="-228600" lvl="2" marL="1371600" algn="l">
              <a:lnSpc>
                <a:spcPct val="90000"/>
              </a:lnSpc>
              <a:spcBef>
                <a:spcPts val="500"/>
              </a:spcBef>
              <a:spcAft>
                <a:spcPts val="0"/>
              </a:spcAft>
              <a:buClr>
                <a:srgbClr val="102649"/>
              </a:buClr>
              <a:buSzPts val="1800"/>
              <a:buNone/>
              <a:defRPr b="1" sz="1800"/>
            </a:lvl3pPr>
            <a:lvl4pPr indent="-228600" lvl="3" marL="1828800" algn="l">
              <a:lnSpc>
                <a:spcPct val="90000"/>
              </a:lnSpc>
              <a:spcBef>
                <a:spcPts val="500"/>
              </a:spcBef>
              <a:spcAft>
                <a:spcPts val="0"/>
              </a:spcAft>
              <a:buClr>
                <a:srgbClr val="102649"/>
              </a:buClr>
              <a:buSzPts val="1600"/>
              <a:buNone/>
              <a:defRPr b="1" sz="1600"/>
            </a:lvl4pPr>
            <a:lvl5pPr indent="-228600" lvl="4" marL="2286000" algn="l">
              <a:lnSpc>
                <a:spcPct val="90000"/>
              </a:lnSpc>
              <a:spcBef>
                <a:spcPts val="500"/>
              </a:spcBef>
              <a:spcAft>
                <a:spcPts val="0"/>
              </a:spcAft>
              <a:buClr>
                <a:srgbClr val="102649"/>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 name="Google Shape;36;p3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02649"/>
              </a:buClr>
              <a:buSzPts val="2400"/>
              <a:buNone/>
              <a:defRPr b="1" sz="2400"/>
            </a:lvl1pPr>
            <a:lvl2pPr indent="-228600" lvl="1" marL="914400" algn="l">
              <a:lnSpc>
                <a:spcPct val="90000"/>
              </a:lnSpc>
              <a:spcBef>
                <a:spcPts val="500"/>
              </a:spcBef>
              <a:spcAft>
                <a:spcPts val="0"/>
              </a:spcAft>
              <a:buClr>
                <a:srgbClr val="102649"/>
              </a:buClr>
              <a:buSzPts val="2000"/>
              <a:buNone/>
              <a:defRPr b="1" sz="2000"/>
            </a:lvl2pPr>
            <a:lvl3pPr indent="-228600" lvl="2" marL="1371600" algn="l">
              <a:lnSpc>
                <a:spcPct val="90000"/>
              </a:lnSpc>
              <a:spcBef>
                <a:spcPts val="500"/>
              </a:spcBef>
              <a:spcAft>
                <a:spcPts val="0"/>
              </a:spcAft>
              <a:buClr>
                <a:srgbClr val="102649"/>
              </a:buClr>
              <a:buSzPts val="1800"/>
              <a:buNone/>
              <a:defRPr b="1" sz="1800"/>
            </a:lvl3pPr>
            <a:lvl4pPr indent="-228600" lvl="3" marL="1828800" algn="l">
              <a:lnSpc>
                <a:spcPct val="90000"/>
              </a:lnSpc>
              <a:spcBef>
                <a:spcPts val="500"/>
              </a:spcBef>
              <a:spcAft>
                <a:spcPts val="0"/>
              </a:spcAft>
              <a:buClr>
                <a:srgbClr val="102649"/>
              </a:buClr>
              <a:buSzPts val="1600"/>
              <a:buNone/>
              <a:defRPr b="1" sz="1600"/>
            </a:lvl4pPr>
            <a:lvl5pPr indent="-228600" lvl="4" marL="2286000" algn="l">
              <a:lnSpc>
                <a:spcPct val="90000"/>
              </a:lnSpc>
              <a:spcBef>
                <a:spcPts val="500"/>
              </a:spcBef>
              <a:spcAft>
                <a:spcPts val="0"/>
              </a:spcAft>
              <a:buClr>
                <a:srgbClr val="102649"/>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3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02649"/>
              </a:buClr>
              <a:buSzPts val="1800"/>
              <a:buChar char="•"/>
              <a:defRPr/>
            </a:lvl1pPr>
            <a:lvl2pPr indent="-342900" lvl="1" marL="914400" algn="l">
              <a:lnSpc>
                <a:spcPct val="90000"/>
              </a:lnSpc>
              <a:spcBef>
                <a:spcPts val="500"/>
              </a:spcBef>
              <a:spcAft>
                <a:spcPts val="0"/>
              </a:spcAft>
              <a:buClr>
                <a:srgbClr val="102649"/>
              </a:buClr>
              <a:buSzPts val="1800"/>
              <a:buChar char="•"/>
              <a:defRPr/>
            </a:lvl2pPr>
            <a:lvl3pPr indent="-342900" lvl="2" marL="1371600" algn="l">
              <a:lnSpc>
                <a:spcPct val="90000"/>
              </a:lnSpc>
              <a:spcBef>
                <a:spcPts val="500"/>
              </a:spcBef>
              <a:spcAft>
                <a:spcPts val="0"/>
              </a:spcAft>
              <a:buClr>
                <a:srgbClr val="102649"/>
              </a:buClr>
              <a:buSzPts val="1800"/>
              <a:buChar char="•"/>
              <a:defRPr/>
            </a:lvl3pPr>
            <a:lvl4pPr indent="-342900" lvl="3" marL="1828800" algn="l">
              <a:lnSpc>
                <a:spcPct val="90000"/>
              </a:lnSpc>
              <a:spcBef>
                <a:spcPts val="500"/>
              </a:spcBef>
              <a:spcAft>
                <a:spcPts val="0"/>
              </a:spcAft>
              <a:buClr>
                <a:srgbClr val="102649"/>
              </a:buClr>
              <a:buSzPts val="1800"/>
              <a:buChar char="•"/>
              <a:defRPr/>
            </a:lvl4pPr>
            <a:lvl5pPr indent="-342900" lvl="4" marL="2286000" algn="l">
              <a:lnSpc>
                <a:spcPct val="90000"/>
              </a:lnSpc>
              <a:spcBef>
                <a:spcPts val="500"/>
              </a:spcBef>
              <a:spcAft>
                <a:spcPts val="0"/>
              </a:spcAft>
              <a:buClr>
                <a:srgbClr val="102649"/>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7"/>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8"/>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4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0"/>
          <p:cNvSpPr txBox="1"/>
          <p:nvPr>
            <p:ph idx="1" type="body"/>
          </p:nvPr>
        </p:nvSpPr>
        <p:spPr>
          <a:xfrm>
            <a:off x="5183188" y="1891430"/>
            <a:ext cx="6172200" cy="39696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02649"/>
              </a:buClr>
              <a:buSzPts val="3200"/>
              <a:buChar char="•"/>
              <a:defRPr sz="3200"/>
            </a:lvl1pPr>
            <a:lvl2pPr indent="-406400" lvl="1" marL="914400" algn="l">
              <a:lnSpc>
                <a:spcPct val="90000"/>
              </a:lnSpc>
              <a:spcBef>
                <a:spcPts val="500"/>
              </a:spcBef>
              <a:spcAft>
                <a:spcPts val="0"/>
              </a:spcAft>
              <a:buClr>
                <a:srgbClr val="102649"/>
              </a:buClr>
              <a:buSzPts val="2800"/>
              <a:buChar char="•"/>
              <a:defRPr sz="2800"/>
            </a:lvl2pPr>
            <a:lvl3pPr indent="-381000" lvl="2" marL="1371600" algn="l">
              <a:lnSpc>
                <a:spcPct val="90000"/>
              </a:lnSpc>
              <a:spcBef>
                <a:spcPts val="500"/>
              </a:spcBef>
              <a:spcAft>
                <a:spcPts val="0"/>
              </a:spcAft>
              <a:buClr>
                <a:srgbClr val="102649"/>
              </a:buClr>
              <a:buSzPts val="2400"/>
              <a:buChar char="•"/>
              <a:defRPr sz="2400"/>
            </a:lvl3pPr>
            <a:lvl4pPr indent="-355600" lvl="3" marL="1828800" algn="l">
              <a:lnSpc>
                <a:spcPct val="90000"/>
              </a:lnSpc>
              <a:spcBef>
                <a:spcPts val="500"/>
              </a:spcBef>
              <a:spcAft>
                <a:spcPts val="0"/>
              </a:spcAft>
              <a:buClr>
                <a:srgbClr val="102649"/>
              </a:buClr>
              <a:buSzPts val="2000"/>
              <a:buChar char="•"/>
              <a:defRPr sz="2000"/>
            </a:lvl4pPr>
            <a:lvl5pPr indent="-355600" lvl="4" marL="2286000" algn="l">
              <a:lnSpc>
                <a:spcPct val="90000"/>
              </a:lnSpc>
              <a:spcBef>
                <a:spcPts val="500"/>
              </a:spcBef>
              <a:spcAft>
                <a:spcPts val="0"/>
              </a:spcAft>
              <a:buClr>
                <a:srgbClr val="102649"/>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 name="Google Shape;51;p4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2649"/>
              </a:buClr>
              <a:buSzPts val="1600"/>
              <a:buNone/>
              <a:defRPr sz="1600"/>
            </a:lvl1pPr>
            <a:lvl2pPr indent="-228600" lvl="1" marL="914400" algn="l">
              <a:lnSpc>
                <a:spcPct val="90000"/>
              </a:lnSpc>
              <a:spcBef>
                <a:spcPts val="500"/>
              </a:spcBef>
              <a:spcAft>
                <a:spcPts val="0"/>
              </a:spcAft>
              <a:buClr>
                <a:srgbClr val="102649"/>
              </a:buClr>
              <a:buSzPts val="1400"/>
              <a:buNone/>
              <a:defRPr sz="1400"/>
            </a:lvl2pPr>
            <a:lvl3pPr indent="-228600" lvl="2" marL="1371600" algn="l">
              <a:lnSpc>
                <a:spcPct val="90000"/>
              </a:lnSpc>
              <a:spcBef>
                <a:spcPts val="500"/>
              </a:spcBef>
              <a:spcAft>
                <a:spcPts val="0"/>
              </a:spcAft>
              <a:buClr>
                <a:srgbClr val="102649"/>
              </a:buClr>
              <a:buSzPts val="1200"/>
              <a:buNone/>
              <a:defRPr sz="1200"/>
            </a:lvl3pPr>
            <a:lvl4pPr indent="-228600" lvl="3" marL="1828800" algn="l">
              <a:lnSpc>
                <a:spcPct val="90000"/>
              </a:lnSpc>
              <a:spcBef>
                <a:spcPts val="500"/>
              </a:spcBef>
              <a:spcAft>
                <a:spcPts val="0"/>
              </a:spcAft>
              <a:buClr>
                <a:srgbClr val="102649"/>
              </a:buClr>
              <a:buSzPts val="1000"/>
              <a:buNone/>
              <a:defRPr sz="1000"/>
            </a:lvl4pPr>
            <a:lvl5pPr indent="-228600" lvl="4" marL="2286000" algn="l">
              <a:lnSpc>
                <a:spcPct val="90000"/>
              </a:lnSpc>
              <a:spcBef>
                <a:spcPts val="500"/>
              </a:spcBef>
              <a:spcAft>
                <a:spcPts val="0"/>
              </a:spcAft>
              <a:buClr>
                <a:srgbClr val="102649"/>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1" type="ftr"/>
          </p:nvPr>
        </p:nvSpPr>
        <p:spPr>
          <a:xfrm>
            <a:off x="4038600" y="6356350"/>
            <a:ext cx="40407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0"/>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102649"/>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4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1"/>
          <p:cNvSpPr/>
          <p:nvPr>
            <p:ph idx="2" type="pic"/>
          </p:nvPr>
        </p:nvSpPr>
        <p:spPr>
          <a:xfrm>
            <a:off x="5183188" y="987425"/>
            <a:ext cx="6172200" cy="4873500"/>
          </a:xfrm>
          <a:prstGeom prst="rect">
            <a:avLst/>
          </a:prstGeom>
          <a:noFill/>
          <a:ln>
            <a:noFill/>
          </a:ln>
        </p:spPr>
      </p:sp>
      <p:sp>
        <p:nvSpPr>
          <p:cNvPr id="58" name="Google Shape;58;p4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2649"/>
              </a:buClr>
              <a:buSzPts val="1600"/>
              <a:buNone/>
              <a:defRPr sz="1600"/>
            </a:lvl1pPr>
            <a:lvl2pPr indent="-228600" lvl="1" marL="914400" algn="l">
              <a:lnSpc>
                <a:spcPct val="90000"/>
              </a:lnSpc>
              <a:spcBef>
                <a:spcPts val="500"/>
              </a:spcBef>
              <a:spcAft>
                <a:spcPts val="0"/>
              </a:spcAft>
              <a:buClr>
                <a:srgbClr val="102649"/>
              </a:buClr>
              <a:buSzPts val="1400"/>
              <a:buNone/>
              <a:defRPr sz="1400"/>
            </a:lvl2pPr>
            <a:lvl3pPr indent="-228600" lvl="2" marL="1371600" algn="l">
              <a:lnSpc>
                <a:spcPct val="90000"/>
              </a:lnSpc>
              <a:spcBef>
                <a:spcPts val="500"/>
              </a:spcBef>
              <a:spcAft>
                <a:spcPts val="0"/>
              </a:spcAft>
              <a:buClr>
                <a:srgbClr val="102649"/>
              </a:buClr>
              <a:buSzPts val="1200"/>
              <a:buNone/>
              <a:defRPr sz="1200"/>
            </a:lvl3pPr>
            <a:lvl4pPr indent="-228600" lvl="3" marL="1828800" algn="l">
              <a:lnSpc>
                <a:spcPct val="90000"/>
              </a:lnSpc>
              <a:spcBef>
                <a:spcPts val="500"/>
              </a:spcBef>
              <a:spcAft>
                <a:spcPts val="0"/>
              </a:spcAft>
              <a:buClr>
                <a:srgbClr val="102649"/>
              </a:buClr>
              <a:buSzPts val="1000"/>
              <a:buNone/>
              <a:defRPr sz="1000"/>
            </a:lvl4pPr>
            <a:lvl5pPr indent="-228600" lvl="4" marL="2286000" algn="l">
              <a:lnSpc>
                <a:spcPct val="90000"/>
              </a:lnSpc>
              <a:spcBef>
                <a:spcPts val="500"/>
              </a:spcBef>
              <a:spcAft>
                <a:spcPts val="0"/>
              </a:spcAft>
              <a:buClr>
                <a:srgbClr val="102649"/>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7780"/>
              </a:buClr>
              <a:buSzPts val="4400"/>
              <a:buFont typeface="Libre Franklin Medium"/>
              <a:buNone/>
              <a:defRPr b="0" i="0" sz="4400" u="none" cap="none" strike="noStrike">
                <a:solidFill>
                  <a:srgbClr val="007780"/>
                </a:solidFill>
                <a:latin typeface="Libre Franklin Medium"/>
                <a:ea typeface="Libre Franklin Medium"/>
                <a:cs typeface="Libre Franklin Medium"/>
                <a:sym typeface="Libre Franklin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02649"/>
              </a:buClr>
              <a:buSzPts val="2800"/>
              <a:buFont typeface="Arial"/>
              <a:buChar char="•"/>
              <a:defRPr b="0" i="0" sz="2800" u="none" cap="none" strike="noStrike">
                <a:solidFill>
                  <a:srgbClr val="102649"/>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rgbClr val="102649"/>
              </a:buClr>
              <a:buSzPts val="2400"/>
              <a:buFont typeface="Arial"/>
              <a:buChar char="•"/>
              <a:defRPr b="0" i="0" sz="2400" u="none" cap="none" strike="noStrike">
                <a:solidFill>
                  <a:srgbClr val="102649"/>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rgbClr val="102649"/>
              </a:buClr>
              <a:buSzPts val="2000"/>
              <a:buFont typeface="Arial"/>
              <a:buChar char="•"/>
              <a:defRPr b="0" i="0" sz="2000" u="none" cap="none" strike="noStrike">
                <a:solidFill>
                  <a:srgbClr val="102649"/>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rgbClr val="102649"/>
              </a:buClr>
              <a:buSzPts val="1800"/>
              <a:buFont typeface="Arial"/>
              <a:buChar char="•"/>
              <a:defRPr b="0" i="0" sz="1800" u="none" cap="none" strike="noStrike">
                <a:solidFill>
                  <a:srgbClr val="102649"/>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rgbClr val="102649"/>
              </a:buClr>
              <a:buSzPts val="1800"/>
              <a:buFont typeface="Arial"/>
              <a:buChar char="•"/>
              <a:defRPr b="0" i="0" sz="1800" u="none" cap="none" strike="noStrike">
                <a:solidFill>
                  <a:srgbClr val="102649"/>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8" name="Google Shape;8;p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9" name="Google Shape;9;p32"/>
          <p:cNvSpPr txBox="1"/>
          <p:nvPr>
            <p:ph idx="11" type="ftr"/>
          </p:nvPr>
        </p:nvSpPr>
        <p:spPr>
          <a:xfrm>
            <a:off x="4038600" y="6356350"/>
            <a:ext cx="3564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docs.google.com/presentation/d/1eWUJQV1K6UmmkmT0RpdBOvhZTa_HbMan/cop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hyperlink" Target="https://www.nbpts.org/wp-content/uploads/2021/05/NBPTS_Scoring_Guide.pdf" TargetMode="External"/><Relationship Id="rId5" Type="http://schemas.openxmlformats.org/officeDocument/2006/relationships/hyperlink" Target="https://drive.google.com/file/d/1K1uD9A9NcR1mAC5G6NXV4csSPH56gV2r/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hyperlink" Target="https://www.nbpts.org/wp-content/uploads/2021/06/ADA-Form-and-Instructions_final-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nbpts.org/support/supports-for-nbcts-working-on-maintenance-of-certificat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nbpts.org/wp-content/uploads/2017/08/impact_brief_final.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nbpts.org/wp-content/uploads/2021/05/NBCT_MS_Report.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nbpts.org/connect/research/" TargetMode="External"/><Relationship Id="rId4" Type="http://schemas.openxmlformats.org/officeDocument/2006/relationships/hyperlink" Target="http://cepr.harvard.edu/publications/sdp-human-capital-diagnostic-los-angeles-unified-school-distric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hyperlink" Target="https://www.nbpts.org/certification/candidate-center/" TargetMode="External"/><Relationship Id="rId7" Type="http://schemas.openxmlformats.org/officeDocument/2006/relationships/hyperlink" Target="https://drive.google.com/file/d/1sZdisHHpI5aFR8lBdF7ezxyjzeAPEAVU/view"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hyperlink" Target="http://www.nbpts.org/homeroom" TargetMode="External"/><Relationship Id="rId5" Type="http://schemas.openxmlformats.org/officeDocument/2006/relationships/hyperlink" Target="https://www.nbpts.org/homeroom/session-1/" TargetMode="External"/><Relationship Id="rId6"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nbpts.org/atlas" TargetMode="Externa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kynbctnetwork.weebly.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nbpts.org/wp-content/uploads/2019/04/Choosing_the_Right_Certificate.pdf" TargetMode="External"/><Relationship Id="rId4" Type="http://schemas.openxmlformats.org/officeDocument/2006/relationships/hyperlink" Target="https://drive.google.com/file/d/1sZdisHHpI5aFR8lBdF7ezxyjzeAPEAVU/view?usp=drive_link" TargetMode="External"/><Relationship Id="rId5" Type="http://schemas.openxmlformats.org/officeDocument/2006/relationships/hyperlink" Target="https://drive.google.com/drive/folders/1DKxtzRz57X2W09Ge-taRVVEkxvT97Iyo?usp=drive_link" TargetMode="External"/><Relationship Id="rId6" Type="http://schemas.openxmlformats.org/officeDocument/2006/relationships/hyperlink" Target="http://www.nbpts.org/homeroom" TargetMode="External"/><Relationship Id="rId7" Type="http://schemas.openxmlformats.org/officeDocument/2006/relationships/hyperlink" Target="https://nbpts.useclarus.com/register/" TargetMode="External"/><Relationship Id="rId8" Type="http://schemas.openxmlformats.org/officeDocument/2006/relationships/hyperlink" Target="https://www.nbpts.org/nbct-director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mailto:nbct@education.ky.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nbpts.org/certification/get-start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hyperlink" Target="https://www.nbpts.org/wp-content/uploads/2019/04/Choosing_the_Right_Certificate.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hyperlink" Target="https://www.accomplishedteacher.org/propositions-in-practice" TargetMode="External"/><Relationship Id="rId5" Type="http://schemas.openxmlformats.org/officeDocument/2006/relationships/image" Target="../media/image15.png"/><Relationship Id="rId6" Type="http://schemas.openxmlformats.org/officeDocument/2006/relationships/hyperlink" Target="https://www.nbpts.org/certification/five-core-propostions/" TargetMode="External"/><Relationship Id="rId7" Type="http://schemas.openxmlformats.org/officeDocument/2006/relationships/hyperlink" Target="https://www.nbpts.org/certification/standards/" TargetMode="External"/><Relationship Id="rId8" Type="http://schemas.openxmlformats.org/officeDocument/2006/relationships/hyperlink" Target="https://www.accomplishedteacher.org/propositions-in-practic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3e3cd3d379d_0_5"/>
          <p:cNvSpPr txBox="1"/>
          <p:nvPr/>
        </p:nvSpPr>
        <p:spPr>
          <a:xfrm>
            <a:off x="302450" y="235625"/>
            <a:ext cx="11359800" cy="53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700">
                <a:solidFill>
                  <a:srgbClr val="102649"/>
                </a:solidFill>
                <a:latin typeface="Libre Franklin"/>
                <a:ea typeface="Libre Franklin"/>
                <a:cs typeface="Libre Franklin"/>
                <a:sym typeface="Libre Franklin"/>
              </a:rPr>
              <a:t>Note: This PPT is “view only”</a:t>
            </a:r>
            <a:endParaRPr b="1" sz="4700">
              <a:solidFill>
                <a:srgbClr val="102649"/>
              </a:solidFill>
              <a:latin typeface="Libre Franklin"/>
              <a:ea typeface="Libre Franklin"/>
              <a:cs typeface="Libre Franklin"/>
              <a:sym typeface="Libre Franklin"/>
            </a:endParaRPr>
          </a:p>
          <a:p>
            <a:pPr indent="0" lvl="0" marL="0" rtl="0" algn="l">
              <a:spcBef>
                <a:spcPts val="0"/>
              </a:spcBef>
              <a:spcAft>
                <a:spcPts val="0"/>
              </a:spcAft>
              <a:buNone/>
            </a:pPr>
            <a:r>
              <a:t/>
            </a:r>
            <a:endParaRPr b="1" sz="4700">
              <a:solidFill>
                <a:srgbClr val="102649"/>
              </a:solidFill>
              <a:latin typeface="Libre Franklin"/>
              <a:ea typeface="Libre Franklin"/>
              <a:cs typeface="Libre Franklin"/>
              <a:sym typeface="Libre Franklin"/>
            </a:endParaRPr>
          </a:p>
          <a:p>
            <a:pPr indent="0" lvl="0" marL="0" rtl="0" algn="l">
              <a:spcBef>
                <a:spcPts val="0"/>
              </a:spcBef>
              <a:spcAft>
                <a:spcPts val="0"/>
              </a:spcAft>
              <a:buNone/>
            </a:pPr>
            <a:r>
              <a:rPr b="1" lang="en-US" sz="4700">
                <a:solidFill>
                  <a:srgbClr val="102649"/>
                </a:solidFill>
                <a:latin typeface="Libre Franklin"/>
                <a:ea typeface="Libre Franklin"/>
                <a:cs typeface="Libre Franklin"/>
                <a:sym typeface="Libre Franklin"/>
              </a:rPr>
              <a:t>To make a copy that allows edits, please click here: </a:t>
            </a:r>
            <a:r>
              <a:rPr b="1" lang="en-US" sz="4700" u="sng">
                <a:solidFill>
                  <a:schemeClr val="hlink"/>
                </a:solidFill>
                <a:latin typeface="Libre Franklin"/>
                <a:ea typeface="Libre Franklin"/>
                <a:cs typeface="Libre Franklin"/>
                <a:sym typeface="Libre Franklin"/>
                <a:hlinkClick r:id="rId3"/>
              </a:rPr>
              <a:t>https://docs.google.com/presentation/d/1eWUJQV1K6UmmkmT0RpdBOvhZTa_HbMan/copy</a:t>
            </a:r>
            <a:r>
              <a:rPr b="1" lang="en-US" sz="4700">
                <a:solidFill>
                  <a:srgbClr val="102649"/>
                </a:solidFill>
                <a:latin typeface="Libre Franklin"/>
                <a:ea typeface="Libre Franklin"/>
                <a:cs typeface="Libre Franklin"/>
                <a:sym typeface="Libre Franklin"/>
              </a:rPr>
              <a:t> </a:t>
            </a:r>
            <a:endParaRPr b="1" sz="4700">
              <a:solidFill>
                <a:srgbClr val="102649"/>
              </a:solidFill>
              <a:latin typeface="Libre Franklin"/>
              <a:ea typeface="Libre Franklin"/>
              <a:cs typeface="Libre Franklin"/>
              <a:sym typeface="Libre Franklin"/>
            </a:endParaRPr>
          </a:p>
          <a:p>
            <a:pPr indent="0" lvl="0" marL="0" rtl="0" algn="l">
              <a:spcBef>
                <a:spcPts val="0"/>
              </a:spcBef>
              <a:spcAft>
                <a:spcPts val="0"/>
              </a:spcAft>
              <a:buNone/>
            </a:pPr>
            <a:r>
              <a:t/>
            </a:r>
            <a:endParaRPr sz="2800">
              <a:solidFill>
                <a:srgbClr val="102649"/>
              </a:solidFill>
              <a:latin typeface="Libre Franklin"/>
              <a:ea typeface="Libre Franklin"/>
              <a:cs typeface="Libre Franklin"/>
              <a:sym typeface="Libre Franklin"/>
            </a:endParaRPr>
          </a:p>
          <a:p>
            <a:pPr indent="0" lvl="0" marL="0" rtl="0" algn="l">
              <a:spcBef>
                <a:spcPts val="0"/>
              </a:spcBef>
              <a:spcAft>
                <a:spcPts val="0"/>
              </a:spcAft>
              <a:buNone/>
            </a:pPr>
            <a:r>
              <a:t/>
            </a:r>
            <a:endParaRPr sz="2800">
              <a:solidFill>
                <a:srgbClr val="102649"/>
              </a:solidFill>
              <a:latin typeface="Libre Franklin"/>
              <a:ea typeface="Libre Franklin"/>
              <a:cs typeface="Libre Franklin"/>
              <a:sym typeface="Libre Frankli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0"/>
          <p:cNvSpPr txBox="1"/>
          <p:nvPr>
            <p:ph type="title"/>
          </p:nvPr>
        </p:nvSpPr>
        <p:spPr>
          <a:xfrm>
            <a:off x="838200" y="365125"/>
            <a:ext cx="10515600" cy="75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sz="3500">
                <a:solidFill>
                  <a:srgbClr val="1C2A2F"/>
                </a:solidFill>
                <a:latin typeface="Raleway Black"/>
                <a:ea typeface="Raleway Black"/>
                <a:cs typeface="Raleway Black"/>
                <a:sym typeface="Raleway Black"/>
              </a:rPr>
              <a:t>National Board Scoring</a:t>
            </a:r>
            <a:endParaRPr/>
          </a:p>
        </p:txBody>
      </p:sp>
      <p:pic>
        <p:nvPicPr>
          <p:cNvPr descr="Chart detailing each component/component name and the weight each component holds." id="170" name="Google Shape;170;p10"/>
          <p:cNvPicPr preferRelativeResize="0"/>
          <p:nvPr/>
        </p:nvPicPr>
        <p:blipFill rotWithShape="1">
          <a:blip r:embed="rId3">
            <a:alphaModFix/>
          </a:blip>
          <a:srcRect b="0" l="0" r="0" t="9297"/>
          <a:stretch/>
        </p:blipFill>
        <p:spPr>
          <a:xfrm>
            <a:off x="531750" y="1130178"/>
            <a:ext cx="10995325" cy="4038950"/>
          </a:xfrm>
          <a:prstGeom prst="rect">
            <a:avLst/>
          </a:prstGeom>
          <a:noFill/>
          <a:ln>
            <a:noFill/>
          </a:ln>
        </p:spPr>
      </p:pic>
      <p:sp>
        <p:nvSpPr>
          <p:cNvPr id="171" name="Google Shape;171;p10"/>
          <p:cNvSpPr txBox="1"/>
          <p:nvPr/>
        </p:nvSpPr>
        <p:spPr>
          <a:xfrm>
            <a:off x="838200" y="5071393"/>
            <a:ext cx="9241200" cy="49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700" u="none" cap="none" strike="noStrike">
                <a:solidFill>
                  <a:srgbClr val="1C2A2F"/>
                </a:solidFill>
                <a:latin typeface="Raleway"/>
                <a:ea typeface="Raleway"/>
                <a:cs typeface="Raleway"/>
                <a:sym typeface="Raleway"/>
              </a:rPr>
              <a:t>Learn more about </a:t>
            </a:r>
            <a:r>
              <a:rPr b="0" i="0" lang="en-US" sz="1700" u="sng" cap="none" strike="noStrike">
                <a:solidFill>
                  <a:srgbClr val="21A584"/>
                </a:solidFill>
                <a:latin typeface="Raleway"/>
                <a:ea typeface="Raleway"/>
                <a:cs typeface="Raleway"/>
                <a:sym typeface="Raleway"/>
                <a:hlinkClick r:id="rId4">
                  <a:extLst>
                    <a:ext uri="{A12FA001-AC4F-418D-AE19-62706E023703}">
                      <ahyp:hlinkClr val="tx"/>
                    </a:ext>
                  </a:extLst>
                </a:hlinkClick>
              </a:rPr>
              <a:t>National Board Scoring here</a:t>
            </a:r>
            <a:r>
              <a:rPr b="0" i="0" lang="en-US" sz="1700" u="none" cap="none" strike="noStrike">
                <a:solidFill>
                  <a:srgbClr val="1C2A2F"/>
                </a:solidFill>
                <a:latin typeface="Raleway"/>
                <a:ea typeface="Raleway"/>
                <a:cs typeface="Raleway"/>
                <a:sym typeface="Raleway"/>
              </a:rPr>
              <a:t> or </a:t>
            </a:r>
            <a:r>
              <a:rPr b="0" i="0" lang="en-US" sz="1700" u="sng" cap="none" strike="noStrike">
                <a:solidFill>
                  <a:srgbClr val="21A584"/>
                </a:solidFill>
                <a:latin typeface="Raleway"/>
                <a:ea typeface="Raleway"/>
                <a:cs typeface="Raleway"/>
                <a:sym typeface="Raleway"/>
                <a:hlinkClick r:id="rId5">
                  <a:extLst>
                    <a:ext uri="{A12FA001-AC4F-418D-AE19-62706E023703}">
                      <ahyp:hlinkClr val="tx"/>
                    </a:ext>
                  </a:extLst>
                </a:hlinkClick>
              </a:rPr>
              <a:t>watch this short clip</a:t>
            </a:r>
            <a:r>
              <a:rPr b="0" i="0" lang="en-US" sz="1700" u="none" cap="none" strike="noStrike">
                <a:solidFill>
                  <a:srgbClr val="000000"/>
                </a:solidFill>
                <a:latin typeface="Raleway"/>
                <a:ea typeface="Raleway"/>
                <a:cs typeface="Raleway"/>
                <a:sym typeface="Raleway"/>
              </a:rPr>
              <a:t>.</a:t>
            </a:r>
            <a:r>
              <a:rPr b="0" i="0" lang="en-US" sz="1700" u="none" cap="none" strike="noStrike">
                <a:solidFill>
                  <a:srgbClr val="21A584"/>
                </a:solidFill>
                <a:latin typeface="Raleway"/>
                <a:ea typeface="Raleway"/>
                <a:cs typeface="Raleway"/>
                <a:sym typeface="Raleway"/>
              </a:rPr>
              <a:t> </a:t>
            </a:r>
            <a:endParaRPr b="0" i="0" sz="1700" u="none" cap="none" strike="noStrike">
              <a:solidFill>
                <a:srgbClr val="21A584"/>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1"/>
          <p:cNvSpPr txBox="1"/>
          <p:nvPr>
            <p:ph type="title"/>
          </p:nvPr>
        </p:nvSpPr>
        <p:spPr>
          <a:xfrm>
            <a:off x="838200" y="10758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a:solidFill>
                  <a:schemeClr val="dk1"/>
                </a:solidFill>
                <a:latin typeface="Raleway Black"/>
                <a:ea typeface="Raleway Black"/>
                <a:cs typeface="Raleway Black"/>
                <a:sym typeface="Raleway Black"/>
              </a:rPr>
              <a:t>Steps to Certification</a:t>
            </a:r>
            <a:endParaRPr b="1">
              <a:solidFill>
                <a:schemeClr val="dk1"/>
              </a:solidFill>
              <a:latin typeface="Raleway Black"/>
              <a:ea typeface="Raleway Black"/>
              <a:cs typeface="Raleway Black"/>
              <a:sym typeface="Raleway Black"/>
            </a:endParaRPr>
          </a:p>
        </p:txBody>
      </p:sp>
      <p:sp>
        <p:nvSpPr>
          <p:cNvPr id="177" name="Google Shape;177;p11"/>
          <p:cNvSpPr txBox="1"/>
          <p:nvPr/>
        </p:nvSpPr>
        <p:spPr>
          <a:xfrm>
            <a:off x="627151" y="1324123"/>
            <a:ext cx="10937700" cy="98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Raleway"/>
                <a:ea typeface="Raleway"/>
                <a:cs typeface="Raleway"/>
                <a:sym typeface="Raleway"/>
              </a:rPr>
              <a:t>The process to becoming certified includes candidates completing four components to demonstrate accomplished practice:</a:t>
            </a:r>
            <a:endParaRPr b="0" i="0" sz="20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grpSp>
        <p:nvGrpSpPr>
          <p:cNvPr descr="4 icons representing the certification components: content knowledge, differentiation in instruction, teaching practice and learning environment, and reflective practice." id="178" name="Google Shape;178;p11"/>
          <p:cNvGrpSpPr/>
          <p:nvPr/>
        </p:nvGrpSpPr>
        <p:grpSpPr>
          <a:xfrm>
            <a:off x="353887" y="2199640"/>
            <a:ext cx="10596939" cy="3371756"/>
            <a:chOff x="63741" y="995094"/>
            <a:chExt cx="10596939" cy="3371756"/>
          </a:xfrm>
        </p:grpSpPr>
        <p:sp>
          <p:nvSpPr>
            <p:cNvPr id="179" name="Google Shape;179;p11"/>
            <p:cNvSpPr/>
            <p:nvPr/>
          </p:nvSpPr>
          <p:spPr>
            <a:xfrm>
              <a:off x="1228414" y="3011669"/>
              <a:ext cx="702421" cy="702421"/>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1"/>
            <p:cNvSpPr/>
            <p:nvPr/>
          </p:nvSpPr>
          <p:spPr>
            <a:xfrm>
              <a:off x="63741" y="1606332"/>
              <a:ext cx="1560937" cy="6847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1"/>
            <p:cNvSpPr txBox="1"/>
            <p:nvPr/>
          </p:nvSpPr>
          <p:spPr>
            <a:xfrm>
              <a:off x="63741" y="1606332"/>
              <a:ext cx="1560937" cy="68475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0" i="0" sz="2400" u="none" cap="none" strike="noStrike">
                <a:solidFill>
                  <a:schemeClr val="dk1"/>
                </a:solidFill>
                <a:latin typeface="Libre Franklin"/>
                <a:ea typeface="Libre Franklin"/>
                <a:cs typeface="Libre Franklin"/>
                <a:sym typeface="Libre Franklin"/>
              </a:endParaRPr>
            </a:p>
          </p:txBody>
        </p:sp>
        <p:sp>
          <p:nvSpPr>
            <p:cNvPr id="182" name="Google Shape;182;p11"/>
            <p:cNvSpPr/>
            <p:nvPr/>
          </p:nvSpPr>
          <p:spPr>
            <a:xfrm>
              <a:off x="1175479" y="1098216"/>
              <a:ext cx="702421" cy="702421"/>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1"/>
            <p:cNvSpPr/>
            <p:nvPr/>
          </p:nvSpPr>
          <p:spPr>
            <a:xfrm>
              <a:off x="429360" y="1882078"/>
              <a:ext cx="2094044" cy="6847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1"/>
            <p:cNvSpPr txBox="1"/>
            <p:nvPr/>
          </p:nvSpPr>
          <p:spPr>
            <a:xfrm>
              <a:off x="429360" y="1882078"/>
              <a:ext cx="2094044" cy="68475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Libre Franklin"/>
                <a:buNone/>
              </a:pPr>
              <a:r>
                <a:rPr b="0" i="0" lang="en-US" sz="1800" u="none" cap="none" strike="noStrike">
                  <a:solidFill>
                    <a:schemeClr val="dk1"/>
                  </a:solidFill>
                  <a:latin typeface="Raleway"/>
                  <a:ea typeface="Raleway"/>
                  <a:cs typeface="Raleway"/>
                  <a:sym typeface="Raleway"/>
                </a:rPr>
                <a:t>Component 1: Content Knowledge</a:t>
              </a:r>
              <a:endParaRPr b="0" i="0" sz="1400" u="none" cap="none" strike="noStrike">
                <a:solidFill>
                  <a:srgbClr val="000000"/>
                </a:solidFill>
                <a:latin typeface="Raleway"/>
                <a:ea typeface="Raleway"/>
                <a:cs typeface="Raleway"/>
                <a:sym typeface="Raleway"/>
              </a:endParaRPr>
            </a:p>
          </p:txBody>
        </p:sp>
        <p:sp>
          <p:nvSpPr>
            <p:cNvPr id="185" name="Google Shape;185;p11"/>
            <p:cNvSpPr/>
            <p:nvPr/>
          </p:nvSpPr>
          <p:spPr>
            <a:xfrm>
              <a:off x="3835895" y="1021954"/>
              <a:ext cx="702421" cy="702421"/>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1"/>
            <p:cNvSpPr/>
            <p:nvPr/>
          </p:nvSpPr>
          <p:spPr>
            <a:xfrm>
              <a:off x="2898825" y="1858748"/>
              <a:ext cx="2527220" cy="6847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1"/>
            <p:cNvSpPr txBox="1"/>
            <p:nvPr/>
          </p:nvSpPr>
          <p:spPr>
            <a:xfrm>
              <a:off x="2898825" y="1858748"/>
              <a:ext cx="2527220" cy="68475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Libre Franklin"/>
                <a:buNone/>
              </a:pPr>
              <a:r>
                <a:rPr b="0" i="0" lang="en-US" sz="1800" u="none" cap="none" strike="noStrike">
                  <a:solidFill>
                    <a:schemeClr val="dk1"/>
                  </a:solidFill>
                  <a:latin typeface="Raleway"/>
                  <a:ea typeface="Raleway"/>
                  <a:cs typeface="Raleway"/>
                  <a:sym typeface="Raleway"/>
                </a:rPr>
                <a:t>Component 2: Differentiation in instruction</a:t>
              </a:r>
              <a:endParaRPr b="0" i="0" sz="1400" u="none" cap="none" strike="noStrike">
                <a:solidFill>
                  <a:srgbClr val="000000"/>
                </a:solidFill>
                <a:latin typeface="Raleway"/>
                <a:ea typeface="Raleway"/>
                <a:cs typeface="Raleway"/>
                <a:sym typeface="Raleway"/>
              </a:endParaRPr>
            </a:p>
          </p:txBody>
        </p:sp>
        <p:sp>
          <p:nvSpPr>
            <p:cNvPr id="188" name="Google Shape;188;p11"/>
            <p:cNvSpPr/>
            <p:nvPr/>
          </p:nvSpPr>
          <p:spPr>
            <a:xfrm>
              <a:off x="6589171" y="1098216"/>
              <a:ext cx="702421" cy="702421"/>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1"/>
            <p:cNvSpPr/>
            <p:nvPr/>
          </p:nvSpPr>
          <p:spPr>
            <a:xfrm>
              <a:off x="5745772" y="1882078"/>
              <a:ext cx="2528266" cy="6847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1"/>
            <p:cNvSpPr txBox="1"/>
            <p:nvPr/>
          </p:nvSpPr>
          <p:spPr>
            <a:xfrm>
              <a:off x="5745772" y="1882078"/>
              <a:ext cx="2528266" cy="68475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Libre Franklin"/>
                <a:buNone/>
              </a:pPr>
              <a:r>
                <a:rPr b="0" i="0" lang="en-US" sz="1800" u="none" cap="none" strike="noStrike">
                  <a:solidFill>
                    <a:schemeClr val="dk1"/>
                  </a:solidFill>
                  <a:latin typeface="Raleway"/>
                  <a:ea typeface="Raleway"/>
                  <a:cs typeface="Raleway"/>
                  <a:sym typeface="Raleway"/>
                </a:rPr>
                <a:t>Component 3: Teaching practice and learning environment</a:t>
              </a:r>
              <a:endParaRPr b="0" i="0" sz="1400" u="none" cap="none" strike="noStrike">
                <a:solidFill>
                  <a:srgbClr val="000000"/>
                </a:solidFill>
                <a:latin typeface="Raleway"/>
                <a:ea typeface="Raleway"/>
                <a:cs typeface="Raleway"/>
                <a:sym typeface="Raleway"/>
              </a:endParaRPr>
            </a:p>
          </p:txBody>
        </p:sp>
        <p:sp>
          <p:nvSpPr>
            <p:cNvPr id="191" name="Google Shape;191;p11"/>
            <p:cNvSpPr/>
            <p:nvPr/>
          </p:nvSpPr>
          <p:spPr>
            <a:xfrm>
              <a:off x="9637329" y="995094"/>
              <a:ext cx="702421" cy="702421"/>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1"/>
            <p:cNvSpPr/>
            <p:nvPr/>
          </p:nvSpPr>
          <p:spPr>
            <a:xfrm>
              <a:off x="9099743" y="1858748"/>
              <a:ext cx="1560937" cy="6847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1"/>
            <p:cNvSpPr txBox="1"/>
            <p:nvPr/>
          </p:nvSpPr>
          <p:spPr>
            <a:xfrm>
              <a:off x="9099743" y="1858748"/>
              <a:ext cx="1560937" cy="68475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Libre Franklin"/>
                <a:buNone/>
              </a:pPr>
              <a:r>
                <a:rPr b="0" i="0" lang="en-US" sz="1800" u="none" cap="none" strike="noStrike">
                  <a:solidFill>
                    <a:schemeClr val="dk1"/>
                  </a:solidFill>
                  <a:latin typeface="Raleway"/>
                  <a:ea typeface="Raleway"/>
                  <a:cs typeface="Raleway"/>
                  <a:sym typeface="Raleway"/>
                </a:rPr>
                <a:t>Component 4: Reflective Practice</a:t>
              </a:r>
              <a:endParaRPr b="0" i="0" sz="1400" u="none" cap="none" strike="noStrike">
                <a:solidFill>
                  <a:srgbClr val="000000"/>
                </a:solidFill>
                <a:latin typeface="Raleway"/>
                <a:ea typeface="Raleway"/>
                <a:cs typeface="Raleway"/>
                <a:sym typeface="Raleway"/>
              </a:endParaRPr>
            </a:p>
          </p:txBody>
        </p:sp>
        <p:sp>
          <p:nvSpPr>
            <p:cNvPr id="194" name="Google Shape;194;p11"/>
            <p:cNvSpPr/>
            <p:nvPr/>
          </p:nvSpPr>
          <p:spPr>
            <a:xfrm>
              <a:off x="3622428" y="3434722"/>
              <a:ext cx="702421" cy="702421"/>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1"/>
            <p:cNvSpPr/>
            <p:nvPr/>
          </p:nvSpPr>
          <p:spPr>
            <a:xfrm>
              <a:off x="4965304" y="3682092"/>
              <a:ext cx="1560937" cy="6847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1"/>
            <p:cNvSpPr txBox="1"/>
            <p:nvPr/>
          </p:nvSpPr>
          <p:spPr>
            <a:xfrm>
              <a:off x="4965304" y="3682092"/>
              <a:ext cx="1560937" cy="68475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0" i="0" sz="2400" u="none" cap="none" strike="noStrike">
                <a:solidFill>
                  <a:schemeClr val="dk1"/>
                </a:solidFill>
                <a:latin typeface="Libre Franklin"/>
                <a:ea typeface="Libre Franklin"/>
                <a:cs typeface="Libre Franklin"/>
                <a:sym typeface="Libre Franklin"/>
              </a:endParaRPr>
            </a:p>
          </p:txBody>
        </p:sp>
      </p:grpSp>
      <p:sp>
        <p:nvSpPr>
          <p:cNvPr id="197" name="Google Shape;197;p11"/>
          <p:cNvSpPr txBox="1"/>
          <p:nvPr/>
        </p:nvSpPr>
        <p:spPr>
          <a:xfrm>
            <a:off x="719500" y="4149750"/>
            <a:ext cx="11067000" cy="1600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Raleway"/>
                <a:ea typeface="Raleway"/>
                <a:cs typeface="Raleway"/>
                <a:sym typeface="Raleway"/>
              </a:rPr>
              <a:t>Each certificate area has specific instructions on what these components entail. Candidates must attempt each of the four components within the first three years of their candidacy. Candidates can also retake specific components up to two times to try and improve their score. However, the entire process must be completed within five years. </a:t>
            </a:r>
            <a:endParaRPr b="0" i="0" sz="1400"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ibre Franklin"/>
              <a:ea typeface="Libre Franklin"/>
              <a:cs typeface="Libre Franklin"/>
              <a:sym typeface="Libre Frankl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sz="3900">
                <a:solidFill>
                  <a:schemeClr val="dk1"/>
                </a:solidFill>
                <a:latin typeface="Raleway Black"/>
                <a:ea typeface="Raleway Black"/>
                <a:cs typeface="Raleway Black"/>
                <a:sym typeface="Raleway Black"/>
              </a:rPr>
              <a:t>Component 1: Content Knowledge</a:t>
            </a:r>
            <a:endParaRPr b="1" sz="3900">
              <a:solidFill>
                <a:schemeClr val="dk1"/>
              </a:solidFill>
              <a:latin typeface="Raleway Black"/>
              <a:ea typeface="Raleway Black"/>
              <a:cs typeface="Raleway Black"/>
              <a:sym typeface="Raleway Black"/>
            </a:endParaRPr>
          </a:p>
        </p:txBody>
      </p:sp>
      <p:sp>
        <p:nvSpPr>
          <p:cNvPr descr="Head with Gears" id="203" name="Google Shape;203;p12"/>
          <p:cNvSpPr/>
          <p:nvPr/>
        </p:nvSpPr>
        <p:spPr>
          <a:xfrm>
            <a:off x="9421857" y="512940"/>
            <a:ext cx="941400" cy="8691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04" name="Google Shape;204;p12"/>
          <p:cNvSpPr txBox="1"/>
          <p:nvPr>
            <p:ph idx="1" type="body"/>
          </p:nvPr>
        </p:nvSpPr>
        <p:spPr>
          <a:xfrm>
            <a:off x="838200" y="1529854"/>
            <a:ext cx="10515600" cy="3137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100">
                <a:solidFill>
                  <a:schemeClr val="dk1"/>
                </a:solidFill>
                <a:latin typeface="Raleway"/>
                <a:ea typeface="Raleway"/>
                <a:cs typeface="Raleway"/>
                <a:sym typeface="Raleway"/>
              </a:rPr>
              <a:t>Measures developmentally appropriate content knowledge and pedagogical practices in the chosen certificate area:</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300">
              <a:solidFill>
                <a:srgbClr val="21A584"/>
              </a:solidFill>
              <a:latin typeface="Raleway"/>
              <a:ea typeface="Raleway"/>
              <a:cs typeface="Raleway"/>
              <a:sym typeface="Raleway"/>
            </a:endParaRPr>
          </a:p>
          <a:p>
            <a:pPr indent="-361950" lvl="0" marL="4572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Traditionally taken in the spring.</a:t>
            </a:r>
            <a:endParaRPr sz="2100">
              <a:solidFill>
                <a:schemeClr val="dk1"/>
              </a:solidFill>
              <a:latin typeface="Raleway"/>
              <a:ea typeface="Raleway"/>
              <a:cs typeface="Raleway"/>
              <a:sym typeface="Raleway"/>
            </a:endParaRPr>
          </a:p>
          <a:p>
            <a:pPr indent="0" lvl="0" marL="457200" rtl="0" algn="l">
              <a:lnSpc>
                <a:spcPct val="115000"/>
              </a:lnSpc>
              <a:spcBef>
                <a:spcPts val="0"/>
              </a:spcBef>
              <a:spcAft>
                <a:spcPts val="0"/>
              </a:spcAft>
              <a:buSzPts val="1800"/>
              <a:buNone/>
            </a:pPr>
            <a:r>
              <a:t/>
            </a:r>
            <a:endParaRPr sz="1300">
              <a:solidFill>
                <a:schemeClr val="dk1"/>
              </a:solidFill>
              <a:latin typeface="Raleway"/>
              <a:ea typeface="Raleway"/>
              <a:cs typeface="Raleway"/>
              <a:sym typeface="Raleway"/>
            </a:endParaRPr>
          </a:p>
          <a:p>
            <a:pPr indent="-361950" lvl="0" marL="4572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Component 1 is made up of two assessments:</a:t>
            </a:r>
            <a:endParaRPr sz="2100">
              <a:solidFill>
                <a:schemeClr val="dk1"/>
              </a:solidFill>
              <a:latin typeface="Raleway"/>
              <a:ea typeface="Raleway"/>
              <a:cs typeface="Raleway"/>
              <a:sym typeface="Raleway"/>
            </a:endParaRPr>
          </a:p>
          <a:p>
            <a:pPr indent="-361950" lvl="1" marL="9144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Three constructed (long-form) response items</a:t>
            </a:r>
            <a:endParaRPr sz="2100">
              <a:solidFill>
                <a:schemeClr val="dk1"/>
              </a:solidFill>
              <a:latin typeface="Raleway"/>
              <a:ea typeface="Raleway"/>
              <a:cs typeface="Raleway"/>
              <a:sym typeface="Raleway"/>
            </a:endParaRPr>
          </a:p>
          <a:p>
            <a:pPr indent="0" lvl="0" marL="1371600" rtl="0" algn="l">
              <a:lnSpc>
                <a:spcPct val="115000"/>
              </a:lnSpc>
              <a:spcBef>
                <a:spcPts val="0"/>
              </a:spcBef>
              <a:spcAft>
                <a:spcPts val="0"/>
              </a:spcAft>
              <a:buSzPts val="1800"/>
              <a:buNone/>
            </a:pPr>
            <a:r>
              <a:rPr lang="en-US" sz="2100">
                <a:solidFill>
                  <a:schemeClr val="dk1"/>
                </a:solidFill>
                <a:latin typeface="Raleway"/>
                <a:ea typeface="Raleway"/>
                <a:cs typeface="Raleway"/>
                <a:sym typeface="Raleway"/>
              </a:rPr>
              <a:t>-30 minutes to complete each</a:t>
            </a:r>
            <a:endParaRPr sz="2100">
              <a:solidFill>
                <a:schemeClr val="dk1"/>
              </a:solidFill>
              <a:latin typeface="Raleway"/>
              <a:ea typeface="Raleway"/>
              <a:cs typeface="Raleway"/>
              <a:sym typeface="Raleway"/>
            </a:endParaRPr>
          </a:p>
          <a:p>
            <a:pPr indent="-361950" lvl="1" marL="9144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And 45 selected response (multiple choice) items</a:t>
            </a:r>
            <a:endParaRPr sz="2100">
              <a:solidFill>
                <a:schemeClr val="dk1"/>
              </a:solidFill>
              <a:latin typeface="Raleway"/>
              <a:ea typeface="Raleway"/>
              <a:cs typeface="Raleway"/>
              <a:sym typeface="Raleway"/>
            </a:endParaRPr>
          </a:p>
          <a:p>
            <a:pPr indent="0" lvl="0" marL="1371600" rtl="0" algn="l">
              <a:lnSpc>
                <a:spcPct val="115000"/>
              </a:lnSpc>
              <a:spcBef>
                <a:spcPts val="0"/>
              </a:spcBef>
              <a:spcAft>
                <a:spcPts val="0"/>
              </a:spcAft>
              <a:buSzPts val="1800"/>
              <a:buNone/>
            </a:pPr>
            <a:r>
              <a:rPr lang="en-US" sz="2100">
                <a:solidFill>
                  <a:schemeClr val="dk1"/>
                </a:solidFill>
                <a:latin typeface="Raleway"/>
                <a:ea typeface="Raleway"/>
                <a:cs typeface="Raleway"/>
                <a:sym typeface="Raleway"/>
              </a:rPr>
              <a:t>-Time allotted varies by certificate, but no fewer than 60 minutes</a:t>
            </a:r>
            <a:endParaRPr sz="3100">
              <a:latin typeface="Verdana"/>
              <a:ea typeface="Verdana"/>
              <a:cs typeface="Verdana"/>
              <a:sym typeface="Verdana"/>
            </a:endParaRPr>
          </a:p>
        </p:txBody>
      </p:sp>
      <p:pic>
        <p:nvPicPr>
          <p:cNvPr descr="Image of lightbulb" id="205" name="Google Shape;205;p12"/>
          <p:cNvPicPr preferRelativeResize="0"/>
          <p:nvPr/>
        </p:nvPicPr>
        <p:blipFill rotWithShape="1">
          <a:blip r:embed="rId4">
            <a:alphaModFix/>
          </a:blip>
          <a:srcRect b="0" l="0" r="0" t="0"/>
          <a:stretch/>
        </p:blipFill>
        <p:spPr>
          <a:xfrm>
            <a:off x="1364625" y="4982276"/>
            <a:ext cx="581376" cy="581376"/>
          </a:xfrm>
          <a:prstGeom prst="rect">
            <a:avLst/>
          </a:prstGeom>
          <a:noFill/>
          <a:ln>
            <a:noFill/>
          </a:ln>
        </p:spPr>
      </p:pic>
      <p:sp>
        <p:nvSpPr>
          <p:cNvPr id="206" name="Google Shape;206;p12"/>
          <p:cNvSpPr txBox="1"/>
          <p:nvPr/>
        </p:nvSpPr>
        <p:spPr>
          <a:xfrm>
            <a:off x="1840500" y="5036250"/>
            <a:ext cx="9157500" cy="52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1"/>
                </a:solidFill>
                <a:uFill>
                  <a:noFill/>
                </a:uFill>
                <a:latin typeface="Raleway"/>
                <a:ea typeface="Raleway"/>
                <a:cs typeface="Raleway"/>
                <a:sym typeface="Raleway"/>
                <a:hlinkClick r:id="rId5">
                  <a:extLst>
                    <a:ext uri="{A12FA001-AC4F-418D-AE19-62706E023703}">
                      <ahyp:hlinkClr val="tx"/>
                    </a:ext>
                  </a:extLst>
                </a:hlinkClick>
              </a:rPr>
              <a:t>Accommodations are available</a:t>
            </a:r>
            <a:r>
              <a:rPr b="1" i="0" lang="en-US" sz="1500" u="none" cap="none" strike="noStrike">
                <a:solidFill>
                  <a:schemeClr val="accent1"/>
                </a:solidFill>
                <a:latin typeface="Raleway"/>
                <a:ea typeface="Raleway"/>
                <a:cs typeface="Raleway"/>
                <a:sym typeface="Raleway"/>
              </a:rPr>
              <a:t> and required prior to arriving at the testing center </a:t>
            </a:r>
            <a:endParaRPr b="0" i="0" sz="1500" u="none" cap="none" strike="noStrike">
              <a:solidFill>
                <a:schemeClr val="accent1"/>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3"/>
          <p:cNvSpPr txBox="1"/>
          <p:nvPr>
            <p:ph type="title"/>
          </p:nvPr>
        </p:nvSpPr>
        <p:spPr>
          <a:xfrm>
            <a:off x="372550" y="252225"/>
            <a:ext cx="10747734"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sz="3900">
                <a:solidFill>
                  <a:schemeClr val="dk1"/>
                </a:solidFill>
                <a:latin typeface="Raleway Black"/>
                <a:ea typeface="Raleway Black"/>
                <a:cs typeface="Raleway Black"/>
                <a:sym typeface="Raleway Black"/>
              </a:rPr>
              <a:t>Component 2: Differentiation in Instruction</a:t>
            </a:r>
            <a:endParaRPr b="1" sz="3900">
              <a:solidFill>
                <a:schemeClr val="dk1"/>
              </a:solidFill>
              <a:latin typeface="Raleway Black"/>
              <a:ea typeface="Raleway Black"/>
              <a:cs typeface="Raleway Black"/>
              <a:sym typeface="Raleway Black"/>
            </a:endParaRPr>
          </a:p>
        </p:txBody>
      </p:sp>
      <p:sp>
        <p:nvSpPr>
          <p:cNvPr descr="Gears" id="212" name="Google Shape;212;p13"/>
          <p:cNvSpPr/>
          <p:nvPr/>
        </p:nvSpPr>
        <p:spPr>
          <a:xfrm>
            <a:off x="10995629" y="452825"/>
            <a:ext cx="949500" cy="8685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13" name="Google Shape;213;p13"/>
          <p:cNvSpPr txBox="1"/>
          <p:nvPr>
            <p:ph idx="1" type="body"/>
          </p:nvPr>
        </p:nvSpPr>
        <p:spPr>
          <a:xfrm>
            <a:off x="838200" y="1430500"/>
            <a:ext cx="10515600" cy="3351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2100">
                <a:solidFill>
                  <a:srgbClr val="1C2A2F"/>
                </a:solidFill>
                <a:latin typeface="Raleway"/>
                <a:ea typeface="Raleway"/>
                <a:cs typeface="Raleway"/>
                <a:sym typeface="Raleway"/>
              </a:rPr>
              <a:t>Highlights ability to evaluate learning strengths and needs for individual students; plan and implement appropriate instruction.</a:t>
            </a:r>
            <a:endParaRPr sz="2100">
              <a:solidFill>
                <a:srgbClr val="1C2A2F"/>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rgbClr val="1C2A2F"/>
              </a:solidFill>
              <a:latin typeface="Raleway"/>
              <a:ea typeface="Raleway"/>
              <a:cs typeface="Raleway"/>
              <a:sym typeface="Raleway"/>
            </a:endParaRPr>
          </a:p>
          <a:p>
            <a:pPr indent="-361950" lvl="0" marL="457200" rtl="0" algn="l">
              <a:lnSpc>
                <a:spcPct val="115000"/>
              </a:lnSpc>
              <a:spcBef>
                <a:spcPts val="0"/>
              </a:spcBef>
              <a:spcAft>
                <a:spcPts val="0"/>
              </a:spcAft>
              <a:buClr>
                <a:srgbClr val="1C2A2F"/>
              </a:buClr>
              <a:buSzPts val="2100"/>
              <a:buFont typeface="Raleway"/>
              <a:buChar char="●"/>
            </a:pPr>
            <a:r>
              <a:rPr lang="en-US" sz="2100">
                <a:solidFill>
                  <a:srgbClr val="1C2A2F"/>
                </a:solidFill>
                <a:latin typeface="Raleway"/>
                <a:ea typeface="Raleway"/>
                <a:cs typeface="Raleway"/>
                <a:sym typeface="Raleway"/>
              </a:rPr>
              <a:t>Classroom-based portfolio entry:</a:t>
            </a:r>
            <a:endParaRPr sz="2100">
              <a:solidFill>
                <a:srgbClr val="1C2A2F"/>
              </a:solidFill>
              <a:latin typeface="Raleway"/>
              <a:ea typeface="Raleway"/>
              <a:cs typeface="Raleway"/>
              <a:sym typeface="Raleway"/>
            </a:endParaRPr>
          </a:p>
          <a:p>
            <a:pPr indent="-361950" lvl="1" marL="914400" rtl="0" algn="l">
              <a:lnSpc>
                <a:spcPct val="115000"/>
              </a:lnSpc>
              <a:spcBef>
                <a:spcPts val="0"/>
              </a:spcBef>
              <a:spcAft>
                <a:spcPts val="0"/>
              </a:spcAft>
              <a:buClr>
                <a:srgbClr val="1C2A2F"/>
              </a:buClr>
              <a:buSzPts val="2100"/>
              <a:buFont typeface="Raleway"/>
              <a:buChar char="○"/>
            </a:pPr>
            <a:r>
              <a:rPr lang="en-US" sz="2100">
                <a:solidFill>
                  <a:srgbClr val="1C2A2F"/>
                </a:solidFill>
                <a:latin typeface="Raleway"/>
                <a:ea typeface="Raleway"/>
                <a:cs typeface="Raleway"/>
                <a:sym typeface="Raleway"/>
              </a:rPr>
              <a:t>Sample of student work that demonstrate the student’s growth over time</a:t>
            </a:r>
            <a:endParaRPr sz="2100">
              <a:solidFill>
                <a:srgbClr val="1C2A2F"/>
              </a:solidFill>
              <a:latin typeface="Raleway"/>
              <a:ea typeface="Raleway"/>
              <a:cs typeface="Raleway"/>
              <a:sym typeface="Raleway"/>
            </a:endParaRPr>
          </a:p>
          <a:p>
            <a:pPr indent="-361950" lvl="1" marL="914400" rtl="0" algn="l">
              <a:lnSpc>
                <a:spcPct val="115000"/>
              </a:lnSpc>
              <a:spcBef>
                <a:spcPts val="0"/>
              </a:spcBef>
              <a:spcAft>
                <a:spcPts val="0"/>
              </a:spcAft>
              <a:buClr>
                <a:srgbClr val="1C2A2F"/>
              </a:buClr>
              <a:buSzPts val="2100"/>
              <a:buFont typeface="Raleway"/>
              <a:buChar char="○"/>
            </a:pPr>
            <a:r>
              <a:rPr lang="en-US" sz="2100">
                <a:solidFill>
                  <a:srgbClr val="1C2A2F"/>
                </a:solidFill>
                <a:latin typeface="Raleway"/>
                <a:ea typeface="Raleway"/>
                <a:cs typeface="Raleway"/>
                <a:sym typeface="Raleway"/>
              </a:rPr>
              <a:t>Accompanying written commentary that analyzes your instructional choices</a:t>
            </a:r>
            <a:endParaRPr sz="2100">
              <a:solidFill>
                <a:srgbClr val="1C2A2F"/>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rgbClr val="1C2A2F"/>
              </a:solidFill>
              <a:latin typeface="Raleway"/>
              <a:ea typeface="Raleway"/>
              <a:cs typeface="Raleway"/>
              <a:sym typeface="Raleway"/>
            </a:endParaRPr>
          </a:p>
          <a:p>
            <a:pPr indent="-361950" lvl="0" marL="457200" rtl="0" algn="l">
              <a:lnSpc>
                <a:spcPct val="115000"/>
              </a:lnSpc>
              <a:spcBef>
                <a:spcPts val="0"/>
              </a:spcBef>
              <a:spcAft>
                <a:spcPts val="0"/>
              </a:spcAft>
              <a:buClr>
                <a:srgbClr val="1C2A2F"/>
              </a:buClr>
              <a:buSzPts val="2100"/>
              <a:buFont typeface="Raleway"/>
              <a:buChar char="●"/>
            </a:pPr>
            <a:r>
              <a:rPr lang="en-US" sz="2100">
                <a:solidFill>
                  <a:srgbClr val="1C2A2F"/>
                </a:solidFill>
                <a:latin typeface="Raleway"/>
                <a:ea typeface="Raleway"/>
                <a:cs typeface="Raleway"/>
                <a:sym typeface="Raleway"/>
              </a:rPr>
              <a:t>Collect evidence any time between now and mid-May submission deadline</a:t>
            </a:r>
            <a:endParaRPr sz="2100">
              <a:latin typeface="Verdana"/>
              <a:ea typeface="Verdana"/>
              <a:cs typeface="Verdana"/>
              <a:sym typeface="Verdana"/>
            </a:endParaRPr>
          </a:p>
        </p:txBody>
      </p:sp>
      <p:pic>
        <p:nvPicPr>
          <p:cNvPr descr="Image of lightbulb" id="214" name="Google Shape;214;p13"/>
          <p:cNvPicPr preferRelativeResize="0"/>
          <p:nvPr/>
        </p:nvPicPr>
        <p:blipFill rotWithShape="1">
          <a:blip r:embed="rId4">
            <a:alphaModFix/>
          </a:blip>
          <a:srcRect b="0" l="0" r="0" t="0"/>
          <a:stretch/>
        </p:blipFill>
        <p:spPr>
          <a:xfrm>
            <a:off x="1467550" y="4782401"/>
            <a:ext cx="581376" cy="581376"/>
          </a:xfrm>
          <a:prstGeom prst="rect">
            <a:avLst/>
          </a:prstGeom>
          <a:noFill/>
          <a:ln>
            <a:noFill/>
          </a:ln>
        </p:spPr>
      </p:pic>
      <p:sp>
        <p:nvSpPr>
          <p:cNvPr id="215" name="Google Shape;215;p13"/>
          <p:cNvSpPr txBox="1"/>
          <p:nvPr/>
        </p:nvSpPr>
        <p:spPr>
          <a:xfrm>
            <a:off x="2048925" y="4834375"/>
            <a:ext cx="9609600" cy="7023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200"/>
              <a:buFont typeface="Arial"/>
              <a:buNone/>
            </a:pPr>
            <a:r>
              <a:rPr b="1" i="0" lang="en-US" sz="1500" u="none" cap="none" strike="noStrike">
                <a:solidFill>
                  <a:schemeClr val="accent1"/>
                </a:solidFill>
                <a:latin typeface="Raleway"/>
                <a:ea typeface="Raleway"/>
                <a:cs typeface="Raleway"/>
                <a:sym typeface="Raleway"/>
              </a:rPr>
              <a:t>Tip: Collect samples of work early and often so you have plenty of work to choose from. Start at the beginning of the year!</a:t>
            </a:r>
            <a:endParaRPr b="1" i="0" sz="1500" u="none" cap="none" strike="noStrike">
              <a:solidFill>
                <a:schemeClr val="accen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sz="3900">
                <a:solidFill>
                  <a:schemeClr val="dk1"/>
                </a:solidFill>
                <a:latin typeface="Raleway Black"/>
                <a:ea typeface="Raleway Black"/>
                <a:cs typeface="Raleway Black"/>
                <a:sym typeface="Raleway Black"/>
              </a:rPr>
              <a:t>Component 3: Teaching Practice &amp; Learning Environment</a:t>
            </a:r>
            <a:endParaRPr b="1" sz="3900">
              <a:solidFill>
                <a:schemeClr val="dk1"/>
              </a:solidFill>
              <a:latin typeface="Raleway Black"/>
              <a:ea typeface="Raleway Black"/>
              <a:cs typeface="Raleway Black"/>
              <a:sym typeface="Raleway Black"/>
            </a:endParaRPr>
          </a:p>
        </p:txBody>
      </p:sp>
      <p:sp>
        <p:nvSpPr>
          <p:cNvPr descr="Teacher" id="221" name="Google Shape;221;p14"/>
          <p:cNvSpPr/>
          <p:nvPr/>
        </p:nvSpPr>
        <p:spPr>
          <a:xfrm>
            <a:off x="9777851" y="222432"/>
            <a:ext cx="1078500" cy="11253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222" name="Google Shape;222;p14"/>
          <p:cNvSpPr txBox="1"/>
          <p:nvPr>
            <p:ph idx="1" type="body"/>
          </p:nvPr>
        </p:nvSpPr>
        <p:spPr>
          <a:xfrm>
            <a:off x="838200" y="1690700"/>
            <a:ext cx="10515600" cy="3296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2100">
                <a:solidFill>
                  <a:schemeClr val="dk1"/>
                </a:solidFill>
                <a:latin typeface="Raleway"/>
                <a:ea typeface="Raleway"/>
                <a:cs typeface="Raleway"/>
                <a:sym typeface="Raleway"/>
              </a:rPr>
              <a:t>Highlights how candidates engage students and impact their learning</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Video recordings of interactions between candidates and their students</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Two written commentaries, in which the candidate describes, analyzes and reflects on their teaching and interactions </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Collect evidence anytime now to mid-May submission</a:t>
            </a:r>
            <a:endParaRPr sz="2100">
              <a:latin typeface="Verdana"/>
              <a:ea typeface="Verdana"/>
              <a:cs typeface="Verdana"/>
              <a:sym typeface="Verdana"/>
            </a:endParaRPr>
          </a:p>
        </p:txBody>
      </p:sp>
      <p:pic>
        <p:nvPicPr>
          <p:cNvPr descr="Image of lightbulb" id="223" name="Google Shape;223;p14"/>
          <p:cNvPicPr preferRelativeResize="0"/>
          <p:nvPr/>
        </p:nvPicPr>
        <p:blipFill rotWithShape="1">
          <a:blip r:embed="rId4">
            <a:alphaModFix/>
          </a:blip>
          <a:srcRect b="0" l="0" r="0" t="0"/>
          <a:stretch/>
        </p:blipFill>
        <p:spPr>
          <a:xfrm>
            <a:off x="928525" y="4982464"/>
            <a:ext cx="581376" cy="581376"/>
          </a:xfrm>
          <a:prstGeom prst="rect">
            <a:avLst/>
          </a:prstGeom>
          <a:noFill/>
          <a:ln>
            <a:noFill/>
          </a:ln>
        </p:spPr>
      </p:pic>
      <p:sp>
        <p:nvSpPr>
          <p:cNvPr id="224" name="Google Shape;224;p14"/>
          <p:cNvSpPr txBox="1"/>
          <p:nvPr/>
        </p:nvSpPr>
        <p:spPr>
          <a:xfrm>
            <a:off x="1509900" y="4986800"/>
            <a:ext cx="95136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500"/>
              <a:buFont typeface="Arial"/>
              <a:buNone/>
            </a:pPr>
            <a:r>
              <a:rPr b="1" i="0" lang="en-US" sz="1500" u="none" cap="none" strike="noStrike">
                <a:solidFill>
                  <a:schemeClr val="accent1"/>
                </a:solidFill>
                <a:latin typeface="Raleway"/>
                <a:ea typeface="Raleway"/>
                <a:cs typeface="Raleway"/>
                <a:sym typeface="Raleway"/>
              </a:rPr>
              <a:t>Tip: Begin recording (or practicing recording) early and often so you have plenty of work to choose from. Start at the beginning of the year!</a:t>
            </a:r>
            <a:endParaRPr b="1" i="0" sz="1500" u="none" cap="none" strike="noStrike">
              <a:solidFill>
                <a:schemeClr val="accen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sz="3900">
                <a:solidFill>
                  <a:schemeClr val="dk1"/>
                </a:solidFill>
                <a:latin typeface="Raleway Black"/>
                <a:ea typeface="Raleway Black"/>
                <a:cs typeface="Raleway Black"/>
                <a:sym typeface="Raleway Black"/>
              </a:rPr>
              <a:t>Component 4: Effective &amp; Reflective Practitioner </a:t>
            </a:r>
            <a:endParaRPr b="1" sz="3900">
              <a:solidFill>
                <a:schemeClr val="dk1"/>
              </a:solidFill>
              <a:latin typeface="Raleway Black"/>
              <a:ea typeface="Raleway Black"/>
              <a:cs typeface="Raleway Black"/>
              <a:sym typeface="Raleway Black"/>
            </a:endParaRPr>
          </a:p>
        </p:txBody>
      </p:sp>
      <p:sp>
        <p:nvSpPr>
          <p:cNvPr id="230" name="Google Shape;230;p15"/>
          <p:cNvSpPr txBox="1"/>
          <p:nvPr>
            <p:ph idx="1" type="body"/>
          </p:nvPr>
        </p:nvSpPr>
        <p:spPr>
          <a:xfrm>
            <a:off x="838200" y="1690700"/>
            <a:ext cx="10515600" cy="3536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2100">
                <a:solidFill>
                  <a:schemeClr val="dk1"/>
                </a:solidFill>
                <a:latin typeface="Raleway"/>
                <a:ea typeface="Raleway"/>
                <a:cs typeface="Raleway"/>
                <a:sym typeface="Raleway"/>
              </a:rPr>
              <a:t>Highlights understanding of assessments and assessment practice/data collection to plan for and positively impact student learning</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Demonstrating practices with a rostered class of students</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Evidence of collaboration with families, communities, and colleagues</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Contributions to professional learning communities to advance student growth</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Collect evidence anytime now to mid-May submission</a:t>
            </a:r>
            <a:endParaRPr sz="2100">
              <a:latin typeface="Verdana"/>
              <a:ea typeface="Verdana"/>
              <a:cs typeface="Verdana"/>
              <a:sym typeface="Verdana"/>
            </a:endParaRPr>
          </a:p>
        </p:txBody>
      </p:sp>
      <p:sp>
        <p:nvSpPr>
          <p:cNvPr descr="Thought bubble" id="231" name="Google Shape;231;p15"/>
          <p:cNvSpPr/>
          <p:nvPr/>
        </p:nvSpPr>
        <p:spPr>
          <a:xfrm>
            <a:off x="10356600" y="365113"/>
            <a:ext cx="997200" cy="8700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descr="Image of lightbulb" id="232" name="Google Shape;232;p15"/>
          <p:cNvPicPr preferRelativeResize="0"/>
          <p:nvPr/>
        </p:nvPicPr>
        <p:blipFill rotWithShape="1">
          <a:blip r:embed="rId4">
            <a:alphaModFix/>
          </a:blip>
          <a:srcRect b="0" l="0" r="0" t="0"/>
          <a:stretch/>
        </p:blipFill>
        <p:spPr>
          <a:xfrm>
            <a:off x="1278475" y="5038876"/>
            <a:ext cx="581376" cy="581376"/>
          </a:xfrm>
          <a:prstGeom prst="rect">
            <a:avLst/>
          </a:prstGeom>
          <a:noFill/>
          <a:ln>
            <a:noFill/>
          </a:ln>
        </p:spPr>
      </p:pic>
      <p:sp>
        <p:nvSpPr>
          <p:cNvPr id="233" name="Google Shape;233;p15"/>
          <p:cNvSpPr txBox="1"/>
          <p:nvPr/>
        </p:nvSpPr>
        <p:spPr>
          <a:xfrm>
            <a:off x="1859850" y="5133387"/>
            <a:ext cx="9418200" cy="39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500"/>
              <a:buFont typeface="Arial"/>
              <a:buNone/>
            </a:pPr>
            <a:r>
              <a:rPr b="1" i="0" lang="en-US" sz="1500" u="none" cap="none" strike="noStrike">
                <a:solidFill>
                  <a:schemeClr val="accent1"/>
                </a:solidFill>
                <a:latin typeface="Raleway"/>
                <a:ea typeface="Raleway"/>
                <a:cs typeface="Raleway"/>
                <a:sym typeface="Raleway"/>
              </a:rPr>
              <a:t>Tip: Create a folder with emails about collaboration with families, communities, and colleagues</a:t>
            </a:r>
            <a:endParaRPr b="1" i="0" sz="1500" u="none" cap="none" strike="noStrike">
              <a:solidFill>
                <a:schemeClr val="accen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sz="3900">
                <a:solidFill>
                  <a:schemeClr val="dk1"/>
                </a:solidFill>
                <a:latin typeface="Raleway Black"/>
                <a:ea typeface="Raleway Black"/>
                <a:cs typeface="Raleway Black"/>
                <a:sym typeface="Raleway Black"/>
              </a:rPr>
              <a:t>Maintenance of Certification</a:t>
            </a:r>
            <a:endParaRPr b="1" sz="3900">
              <a:solidFill>
                <a:schemeClr val="dk1"/>
              </a:solidFill>
              <a:latin typeface="Raleway Black"/>
              <a:ea typeface="Raleway Black"/>
              <a:cs typeface="Raleway Black"/>
              <a:sym typeface="Raleway Black"/>
            </a:endParaRPr>
          </a:p>
        </p:txBody>
      </p:sp>
      <p:sp>
        <p:nvSpPr>
          <p:cNvPr id="239" name="Google Shape;239;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02649"/>
              </a:buClr>
              <a:buSzPts val="2800"/>
              <a:buNone/>
            </a:pPr>
            <a:r>
              <a:rPr lang="en-US" sz="2400">
                <a:latin typeface="Raleway"/>
                <a:ea typeface="Raleway"/>
                <a:cs typeface="Raleway"/>
                <a:sym typeface="Raleway"/>
              </a:rPr>
              <a:t>The National Board’s Maintenance of Certification (MOC) is the pathway for National Board Certified Teachers (NBCTs) to keep their certification active. </a:t>
            </a:r>
            <a:endParaRPr sz="2400">
              <a:latin typeface="Raleway"/>
              <a:ea typeface="Raleway"/>
              <a:cs typeface="Raleway"/>
              <a:sym typeface="Raleway"/>
            </a:endParaRPr>
          </a:p>
          <a:p>
            <a:pPr indent="0" lvl="0" marL="0" rtl="0" algn="l">
              <a:lnSpc>
                <a:spcPct val="100000"/>
              </a:lnSpc>
              <a:spcBef>
                <a:spcPts val="1000"/>
              </a:spcBef>
              <a:spcAft>
                <a:spcPts val="0"/>
              </a:spcAft>
              <a:buClr>
                <a:srgbClr val="102649"/>
              </a:buClr>
              <a:buSzPts val="2800"/>
              <a:buNone/>
            </a:pPr>
            <a:r>
              <a:t/>
            </a:r>
            <a:endParaRPr sz="1300">
              <a:latin typeface="Raleway"/>
              <a:ea typeface="Raleway"/>
              <a:cs typeface="Raleway"/>
              <a:sym typeface="Raleway"/>
            </a:endParaRPr>
          </a:p>
          <a:p>
            <a:pPr indent="0" lvl="0" marL="0" rtl="0" algn="l">
              <a:lnSpc>
                <a:spcPct val="100000"/>
              </a:lnSpc>
              <a:spcBef>
                <a:spcPts val="1000"/>
              </a:spcBef>
              <a:spcAft>
                <a:spcPts val="0"/>
              </a:spcAft>
              <a:buClr>
                <a:srgbClr val="102649"/>
              </a:buClr>
              <a:buSzPts val="2800"/>
              <a:buNone/>
            </a:pPr>
            <a:r>
              <a:rPr lang="en-US" sz="2400">
                <a:latin typeface="Raleway"/>
                <a:ea typeface="Raleway"/>
                <a:cs typeface="Raleway"/>
                <a:sym typeface="Raleway"/>
              </a:rPr>
              <a:t>National Board Certification lasts for five years. To maintain certification, candidates will go through the Maintenance of Certification process. MOC supports and information can be found on </a:t>
            </a:r>
            <a:r>
              <a:rPr lang="en-US" sz="2400" u="sng">
                <a:solidFill>
                  <a:schemeClr val="hlink"/>
                </a:solidFill>
                <a:latin typeface="Raleway"/>
                <a:ea typeface="Raleway"/>
                <a:cs typeface="Raleway"/>
                <a:sym typeface="Raleway"/>
                <a:hlinkClick r:id="rId3"/>
              </a:rPr>
              <a:t>the National Board website</a:t>
            </a:r>
            <a:r>
              <a:rPr lang="en-US" sz="2400">
                <a:latin typeface="Raleway"/>
                <a:ea typeface="Raleway"/>
                <a:cs typeface="Raleway"/>
                <a:sym typeface="Raleway"/>
              </a:rPr>
              <a:t>.</a:t>
            </a:r>
            <a:endParaRPr sz="2400">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7"/>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400"/>
              <a:buFont typeface="Libre Franklin Medium"/>
              <a:buNone/>
            </a:pPr>
            <a:r>
              <a:rPr b="1" lang="en-US" sz="3900">
                <a:solidFill>
                  <a:schemeClr val="dk1"/>
                </a:solidFill>
                <a:latin typeface="Raleway Black"/>
                <a:ea typeface="Raleway Black"/>
                <a:cs typeface="Raleway Black"/>
                <a:sym typeface="Raleway Black"/>
              </a:rPr>
              <a:t>Certification Cost</a:t>
            </a:r>
            <a:endParaRPr b="1" sz="3900">
              <a:solidFill>
                <a:schemeClr val="dk1"/>
              </a:solidFill>
              <a:latin typeface="Raleway Black"/>
              <a:ea typeface="Raleway Black"/>
              <a:cs typeface="Raleway Black"/>
              <a:sym typeface="Raleway Black"/>
            </a:endParaRPr>
          </a:p>
        </p:txBody>
      </p:sp>
      <p:sp>
        <p:nvSpPr>
          <p:cNvPr id="245" name="Google Shape;245;p17"/>
          <p:cNvSpPr txBox="1"/>
          <p:nvPr>
            <p:ph idx="1" type="body"/>
          </p:nvPr>
        </p:nvSpPr>
        <p:spPr>
          <a:xfrm>
            <a:off x="316500" y="1120051"/>
            <a:ext cx="11037300" cy="4811700"/>
          </a:xfrm>
          <a:prstGeom prst="rect">
            <a:avLst/>
          </a:prstGeom>
          <a:noFill/>
          <a:ln>
            <a:noFill/>
          </a:ln>
        </p:spPr>
        <p:txBody>
          <a:bodyPr anchorCtr="0" anchor="t" bIns="45700" lIns="91425" spcFirstLastPara="1" rIns="91425" wrap="square" tIns="45700">
            <a:normAutofit/>
          </a:bodyPr>
          <a:lstStyle/>
          <a:p>
            <a:pPr indent="-361950" lvl="0" marL="457200" rtl="0" algn="l">
              <a:lnSpc>
                <a:spcPct val="100000"/>
              </a:lnSpc>
              <a:spcBef>
                <a:spcPts val="0"/>
              </a:spcBef>
              <a:spcAft>
                <a:spcPts val="0"/>
              </a:spcAft>
              <a:buSzPts val="2100"/>
              <a:buFont typeface="Raleway"/>
              <a:buChar char="•"/>
            </a:pPr>
            <a:r>
              <a:rPr lang="en-US" sz="2100">
                <a:latin typeface="Raleway"/>
                <a:ea typeface="Raleway"/>
                <a:cs typeface="Raleway"/>
                <a:sym typeface="Raleway"/>
              </a:rPr>
              <a:t>Each of the four components costs $475, with the total certification costing $1,900. Candidates can pay for and submit each component individually, spreading the cost out over three years. </a:t>
            </a:r>
            <a:endParaRPr sz="2100">
              <a:latin typeface="Raleway"/>
              <a:ea typeface="Raleway"/>
              <a:cs typeface="Raleway"/>
              <a:sym typeface="Raleway"/>
            </a:endParaRPr>
          </a:p>
          <a:p>
            <a:pPr indent="0" lvl="0" marL="457200" rtl="0" algn="l">
              <a:lnSpc>
                <a:spcPct val="100000"/>
              </a:lnSpc>
              <a:spcBef>
                <a:spcPts val="0"/>
              </a:spcBef>
              <a:spcAft>
                <a:spcPts val="0"/>
              </a:spcAft>
              <a:buSzPts val="1800"/>
              <a:buNone/>
            </a:pPr>
            <a:r>
              <a:t/>
            </a:r>
            <a:endParaRPr sz="2100">
              <a:latin typeface="Raleway"/>
              <a:ea typeface="Raleway"/>
              <a:cs typeface="Raleway"/>
              <a:sym typeface="Raleway"/>
            </a:endParaRPr>
          </a:p>
          <a:p>
            <a:pPr indent="-361950" lvl="0" marL="457200" rtl="0" algn="l">
              <a:lnSpc>
                <a:spcPct val="100000"/>
              </a:lnSpc>
              <a:spcBef>
                <a:spcPts val="1000"/>
              </a:spcBef>
              <a:spcAft>
                <a:spcPts val="0"/>
              </a:spcAft>
              <a:buSzPts val="2100"/>
              <a:buFont typeface="Raleway"/>
              <a:buChar char="•"/>
            </a:pPr>
            <a:r>
              <a:rPr lang="en-US" sz="2100">
                <a:latin typeface="Raleway"/>
                <a:ea typeface="Raleway"/>
                <a:cs typeface="Raleway"/>
                <a:sym typeface="Raleway"/>
              </a:rPr>
              <a:t>There is a $75 non-refundable registration fee for each year a candidate completes components. </a:t>
            </a:r>
            <a:endParaRPr sz="2100">
              <a:latin typeface="Raleway"/>
              <a:ea typeface="Raleway"/>
              <a:cs typeface="Raleway"/>
              <a:sym typeface="Raleway"/>
            </a:endParaRPr>
          </a:p>
          <a:p>
            <a:pPr indent="0" lvl="0" marL="457200" rtl="0" algn="l">
              <a:lnSpc>
                <a:spcPct val="100000"/>
              </a:lnSpc>
              <a:spcBef>
                <a:spcPts val="1000"/>
              </a:spcBef>
              <a:spcAft>
                <a:spcPts val="0"/>
              </a:spcAft>
              <a:buSzPts val="1800"/>
              <a:buNone/>
            </a:pPr>
            <a:r>
              <a:t/>
            </a:r>
            <a:endParaRPr sz="2100">
              <a:latin typeface="Raleway"/>
              <a:ea typeface="Raleway"/>
              <a:cs typeface="Raleway"/>
              <a:sym typeface="Raleway"/>
            </a:endParaRPr>
          </a:p>
          <a:p>
            <a:pPr indent="-361950" lvl="0" marL="457200" rtl="0" algn="l">
              <a:lnSpc>
                <a:spcPct val="100000"/>
              </a:lnSpc>
              <a:spcBef>
                <a:spcPts val="1000"/>
              </a:spcBef>
              <a:spcAft>
                <a:spcPts val="0"/>
              </a:spcAft>
              <a:buSzPts val="2100"/>
              <a:buFont typeface="Raleway"/>
              <a:buChar char="•"/>
            </a:pPr>
            <a:r>
              <a:rPr lang="en-US" sz="2100">
                <a:latin typeface="Raleway"/>
                <a:ea typeface="Raleway"/>
                <a:cs typeface="Raleway"/>
                <a:sym typeface="Raleway"/>
              </a:rPr>
              <a:t>Candidates who choose to retake components must pay the $475 fee or, for Component 1, pay $125 per exercise and/or the Selected Response section. </a:t>
            </a:r>
            <a:endParaRPr sz="2100">
              <a:latin typeface="Raleway"/>
              <a:ea typeface="Raleway"/>
              <a:cs typeface="Raleway"/>
              <a:sym typeface="Raleway"/>
            </a:endParaRPr>
          </a:p>
          <a:p>
            <a:pPr indent="0" lvl="0" marL="457200" rtl="0" algn="l">
              <a:lnSpc>
                <a:spcPct val="100000"/>
              </a:lnSpc>
              <a:spcBef>
                <a:spcPts val="1000"/>
              </a:spcBef>
              <a:spcAft>
                <a:spcPts val="0"/>
              </a:spcAft>
              <a:buSzPts val="1800"/>
              <a:buNone/>
            </a:pPr>
            <a:r>
              <a:t/>
            </a:r>
            <a:endParaRPr sz="2100">
              <a:latin typeface="Raleway"/>
              <a:ea typeface="Raleway"/>
              <a:cs typeface="Raleway"/>
              <a:sym typeface="Raleway"/>
            </a:endParaRPr>
          </a:p>
          <a:p>
            <a:pPr indent="-361950" lvl="0" marL="457200" rtl="0" algn="l">
              <a:lnSpc>
                <a:spcPct val="100000"/>
              </a:lnSpc>
              <a:spcBef>
                <a:spcPts val="1000"/>
              </a:spcBef>
              <a:spcAft>
                <a:spcPts val="0"/>
              </a:spcAft>
              <a:buSzPts val="2100"/>
              <a:buFont typeface="Raleway"/>
              <a:buChar char="•"/>
            </a:pPr>
            <a:r>
              <a:rPr lang="en-US" sz="2100">
                <a:latin typeface="Raleway"/>
                <a:ea typeface="Raleway"/>
                <a:cs typeface="Raleway"/>
                <a:sym typeface="Raleway"/>
              </a:rPr>
              <a:t>The Maintenance of Certification costs $495 plus a $75 registration fee.</a:t>
            </a:r>
            <a:endParaRPr sz="2100">
              <a:latin typeface="Raleway"/>
              <a:ea typeface="Raleway"/>
              <a:cs typeface="Raleway"/>
              <a:sym typeface="Raleway"/>
            </a:endParaRPr>
          </a:p>
        </p:txBody>
      </p:sp>
      <p:pic>
        <p:nvPicPr>
          <p:cNvPr descr="Money with solid fill" id="246" name="Google Shape;246;p17"/>
          <p:cNvPicPr preferRelativeResize="0"/>
          <p:nvPr/>
        </p:nvPicPr>
        <p:blipFill rotWithShape="1">
          <a:blip r:embed="rId3">
            <a:alphaModFix/>
          </a:blip>
          <a:srcRect b="0" l="0" r="0" t="0"/>
          <a:stretch/>
        </p:blipFill>
        <p:spPr>
          <a:xfrm>
            <a:off x="5456607" y="0"/>
            <a:ext cx="1019125" cy="1019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8"/>
          <p:cNvSpPr txBox="1"/>
          <p:nvPr>
            <p:ph type="title"/>
          </p:nvPr>
        </p:nvSpPr>
        <p:spPr>
          <a:xfrm>
            <a:off x="889575" y="-1284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chemeClr val="dk1"/>
                </a:solidFill>
                <a:latin typeface="Raleway Black"/>
                <a:ea typeface="Raleway Black"/>
                <a:cs typeface="Raleway Black"/>
                <a:sym typeface="Raleway Black"/>
              </a:rPr>
              <a:t>Important Dates &amp; Deadlines</a:t>
            </a:r>
            <a:endParaRPr b="1">
              <a:solidFill>
                <a:schemeClr val="dk1"/>
              </a:solidFill>
              <a:latin typeface="Raleway Black"/>
              <a:ea typeface="Raleway Black"/>
              <a:cs typeface="Raleway Black"/>
              <a:sym typeface="Raleway Black"/>
            </a:endParaRPr>
          </a:p>
        </p:txBody>
      </p:sp>
      <p:pic>
        <p:nvPicPr>
          <p:cNvPr descr="Screenshot of 2026-2027 important dates and deadlines." id="252" name="Google Shape;252;p18"/>
          <p:cNvPicPr preferRelativeResize="0"/>
          <p:nvPr/>
        </p:nvPicPr>
        <p:blipFill rotWithShape="1">
          <a:blip r:embed="rId3">
            <a:alphaModFix/>
          </a:blip>
          <a:srcRect b="0" l="0" r="0" t="0"/>
          <a:stretch/>
        </p:blipFill>
        <p:spPr>
          <a:xfrm>
            <a:off x="2117325" y="892900"/>
            <a:ext cx="8262151" cy="5805600"/>
          </a:xfrm>
          <a:prstGeom prst="rect">
            <a:avLst/>
          </a:prstGeom>
          <a:noFill/>
          <a:ln>
            <a:noFill/>
          </a:ln>
        </p:spPr>
      </p:pic>
      <p:sp>
        <p:nvSpPr>
          <p:cNvPr descr="No image" id="253" name="Google Shape;253;p18"/>
          <p:cNvSpPr txBox="1"/>
          <p:nvPr/>
        </p:nvSpPr>
        <p:spPr>
          <a:xfrm>
            <a:off x="10379476" y="5771500"/>
            <a:ext cx="1592624" cy="9270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102649"/>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9"/>
          <p:cNvSpPr txBox="1"/>
          <p:nvPr>
            <p:ph type="title"/>
          </p:nvPr>
        </p:nvSpPr>
        <p:spPr>
          <a:xfrm>
            <a:off x="0" y="93924"/>
            <a:ext cx="1824600" cy="13944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6700"/>
              <a:buNone/>
            </a:pPr>
            <a:r>
              <a:rPr b="1" lang="en-US" sz="7500">
                <a:latin typeface="Libre Franklin"/>
                <a:ea typeface="Libre Franklin"/>
                <a:cs typeface="Libre Franklin"/>
                <a:sym typeface="Libre Franklin"/>
              </a:rPr>
              <a:t>02</a:t>
            </a:r>
            <a:endParaRPr b="1" sz="7500">
              <a:latin typeface="Libre Franklin"/>
              <a:ea typeface="Libre Franklin"/>
              <a:cs typeface="Libre Franklin"/>
              <a:sym typeface="Libre Franklin"/>
            </a:endParaRPr>
          </a:p>
        </p:txBody>
      </p:sp>
      <p:sp>
        <p:nvSpPr>
          <p:cNvPr id="259" name="Google Shape;259;p19"/>
          <p:cNvSpPr txBox="1"/>
          <p:nvPr>
            <p:ph idx="4294967295" type="subTitle"/>
          </p:nvPr>
        </p:nvSpPr>
        <p:spPr>
          <a:xfrm>
            <a:off x="1709825" y="161949"/>
            <a:ext cx="12192000" cy="1326375"/>
          </a:xfrm>
          <a:prstGeom prst="rect">
            <a:avLst/>
          </a:prstGeom>
          <a:noFill/>
          <a:ln>
            <a:noFill/>
          </a:ln>
        </p:spPr>
        <p:txBody>
          <a:bodyPr anchorCtr="0" anchor="t" bIns="121900" lIns="121900" spcFirstLastPara="1" rIns="121900" wrap="square" tIns="121900">
            <a:normAutofit fontScale="92500" lnSpcReduction="20000"/>
          </a:bodyPr>
          <a:lstStyle/>
          <a:p>
            <a:pPr indent="0" lvl="0" marL="0" marR="0" rtl="0" algn="l">
              <a:lnSpc>
                <a:spcPct val="90000"/>
              </a:lnSpc>
              <a:spcBef>
                <a:spcPts val="0"/>
              </a:spcBef>
              <a:spcAft>
                <a:spcPts val="0"/>
              </a:spcAft>
              <a:buClr>
                <a:srgbClr val="102649"/>
              </a:buClr>
              <a:buSzPct val="200772"/>
              <a:buFont typeface="Arial"/>
              <a:buNone/>
            </a:pPr>
            <a:r>
              <a:t/>
            </a:r>
            <a:endParaRPr b="1" i="0" sz="2800" u="none" cap="none" strike="noStrike">
              <a:solidFill>
                <a:srgbClr val="102649"/>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102649"/>
              </a:buClr>
              <a:buSzPct val="74955"/>
              <a:buFont typeface="Arial"/>
              <a:buNone/>
            </a:pPr>
            <a:r>
              <a:rPr b="1" i="0" lang="en-US" sz="7500" u="none" cap="none" strike="noStrike">
                <a:solidFill>
                  <a:srgbClr val="102649"/>
                </a:solidFill>
                <a:latin typeface="Libre Franklin"/>
                <a:ea typeface="Libre Franklin"/>
                <a:cs typeface="Libre Franklin"/>
                <a:sym typeface="Libre Franklin"/>
              </a:rPr>
              <a:t>Candidate Experience</a:t>
            </a:r>
            <a:endParaRPr b="1" i="0" sz="7500" u="none" cap="none" strike="noStrike">
              <a:solidFill>
                <a:srgbClr val="102649"/>
              </a:solidFill>
              <a:latin typeface="Libre Franklin"/>
              <a:ea typeface="Libre Franklin"/>
              <a:cs typeface="Libre Franklin"/>
              <a:sym typeface="Libre Franklin"/>
            </a:endParaRPr>
          </a:p>
        </p:txBody>
      </p:sp>
      <p:pic>
        <p:nvPicPr>
          <p:cNvPr descr="Teacher smiling as he addresses students." id="260" name="Google Shape;260;p19"/>
          <p:cNvPicPr preferRelativeResize="0"/>
          <p:nvPr/>
        </p:nvPicPr>
        <p:blipFill rotWithShape="1">
          <a:blip r:embed="rId3">
            <a:alphaModFix/>
          </a:blip>
          <a:srcRect b="0" l="0" r="0" t="0"/>
          <a:stretch/>
        </p:blipFill>
        <p:spPr>
          <a:xfrm>
            <a:off x="0" y="1411850"/>
            <a:ext cx="5733801" cy="3858000"/>
          </a:xfrm>
          <a:prstGeom prst="rect">
            <a:avLst/>
          </a:prstGeom>
          <a:noFill/>
          <a:ln>
            <a:noFill/>
          </a:ln>
        </p:spPr>
      </p:pic>
      <p:pic>
        <p:nvPicPr>
          <p:cNvPr descr="Teacher instructing group of students looking at computers." id="261" name="Google Shape;261;p19"/>
          <p:cNvPicPr preferRelativeResize="0"/>
          <p:nvPr/>
        </p:nvPicPr>
        <p:blipFill rotWithShape="1">
          <a:blip r:embed="rId4">
            <a:alphaModFix/>
          </a:blip>
          <a:srcRect b="0" l="0" r="0" t="0"/>
          <a:stretch/>
        </p:blipFill>
        <p:spPr>
          <a:xfrm>
            <a:off x="6197172" y="1411850"/>
            <a:ext cx="5994829" cy="3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
          <p:cNvSpPr txBox="1"/>
          <p:nvPr>
            <p:ph type="ctrTitle"/>
          </p:nvPr>
        </p:nvSpPr>
        <p:spPr>
          <a:xfrm>
            <a:off x="2201008" y="1064725"/>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02649"/>
              </a:buClr>
              <a:buSzPts val="6000"/>
              <a:buFont typeface="Libre Franklin Medium"/>
              <a:buNone/>
            </a:pPr>
            <a:r>
              <a:rPr b="1" lang="en-US">
                <a:latin typeface="Raleway Black"/>
                <a:ea typeface="Raleway Black"/>
                <a:cs typeface="Raleway Black"/>
                <a:sym typeface="Raleway Black"/>
              </a:rPr>
              <a:t>Guide to National Board Certification</a:t>
            </a:r>
            <a:endParaRPr b="1">
              <a:latin typeface="Raleway Black"/>
              <a:ea typeface="Raleway Black"/>
              <a:cs typeface="Raleway Black"/>
              <a:sym typeface="Raleway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0"/>
          <p:cNvSpPr txBox="1"/>
          <p:nvPr>
            <p:ph type="title"/>
          </p:nvPr>
        </p:nvSpPr>
        <p:spPr>
          <a:xfrm>
            <a:off x="325315" y="-12944"/>
            <a:ext cx="1143879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780"/>
              </a:buClr>
              <a:buSzPts val="4000"/>
              <a:buFont typeface="Libre Franklin Medium"/>
              <a:buNone/>
            </a:pPr>
            <a:r>
              <a:rPr lang="en-US" sz="3400">
                <a:solidFill>
                  <a:srgbClr val="1C2A2F"/>
                </a:solidFill>
                <a:latin typeface="Raleway Black"/>
                <a:ea typeface="Raleway Black"/>
                <a:cs typeface="Raleway Black"/>
                <a:sym typeface="Raleway Black"/>
              </a:rPr>
              <a:t>Kentucky Incentives for National Board Certification </a:t>
            </a:r>
            <a:endParaRPr b="1">
              <a:solidFill>
                <a:schemeClr val="dk1"/>
              </a:solidFill>
              <a:latin typeface="Raleway"/>
              <a:ea typeface="Raleway"/>
              <a:cs typeface="Raleway"/>
              <a:sym typeface="Raleway"/>
            </a:endParaRPr>
          </a:p>
        </p:txBody>
      </p:sp>
      <p:sp>
        <p:nvSpPr>
          <p:cNvPr id="267" name="Google Shape;267;p20"/>
          <p:cNvSpPr txBox="1"/>
          <p:nvPr>
            <p:ph idx="1" type="body"/>
          </p:nvPr>
        </p:nvSpPr>
        <p:spPr>
          <a:xfrm>
            <a:off x="341402" y="1233479"/>
            <a:ext cx="11509200" cy="5209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AC398"/>
              </a:buClr>
              <a:buSzPts val="2800"/>
              <a:buNone/>
            </a:pPr>
            <a:r>
              <a:rPr b="1" lang="en-US" sz="2700">
                <a:solidFill>
                  <a:srgbClr val="6AC398"/>
                </a:solidFill>
                <a:latin typeface="Raleway"/>
                <a:ea typeface="Raleway"/>
                <a:cs typeface="Raleway"/>
                <a:sym typeface="Raleway"/>
              </a:rPr>
              <a:t>Salary Bonus: </a:t>
            </a:r>
            <a:r>
              <a:rPr lang="en-US" sz="2700">
                <a:latin typeface="Raleway"/>
                <a:ea typeface="Raleway"/>
                <a:cs typeface="Raleway"/>
                <a:sym typeface="Raleway"/>
              </a:rPr>
              <a:t>NBCTs in Kentucky receive an annual $2,000 salary bonus for the life of their certificate, which also factors into retirement. </a:t>
            </a:r>
            <a:endParaRPr sz="2700">
              <a:latin typeface="Raleway"/>
              <a:ea typeface="Raleway"/>
              <a:cs typeface="Raleway"/>
              <a:sym typeface="Raleway"/>
            </a:endParaRPr>
          </a:p>
          <a:p>
            <a:pPr indent="0" lvl="0" marL="0" rtl="0" algn="l">
              <a:lnSpc>
                <a:spcPct val="90000"/>
              </a:lnSpc>
              <a:spcBef>
                <a:spcPts val="1000"/>
              </a:spcBef>
              <a:spcAft>
                <a:spcPts val="0"/>
              </a:spcAft>
              <a:buClr>
                <a:srgbClr val="6AC398"/>
              </a:buClr>
              <a:buSzPts val="2800"/>
              <a:buNone/>
            </a:pPr>
            <a:r>
              <a:rPr b="1" lang="en-US" sz="2700">
                <a:solidFill>
                  <a:srgbClr val="6AC398"/>
                </a:solidFill>
                <a:latin typeface="Raleway"/>
                <a:ea typeface="Raleway"/>
                <a:cs typeface="Raleway"/>
                <a:sym typeface="Raleway"/>
              </a:rPr>
              <a:t>Rank Change: </a:t>
            </a:r>
            <a:r>
              <a:rPr lang="en-US" sz="2700">
                <a:latin typeface="Raleway"/>
                <a:ea typeface="Raleway"/>
                <a:cs typeface="Raleway"/>
                <a:sym typeface="Raleway"/>
              </a:rPr>
              <a:t>New NBCTs in Kentucky with Rank 3 certification can apply to the state EPSB for a permanent change to Rank 2, and NBCTs with rank 2 can apply for a permanent change to rank 1. </a:t>
            </a:r>
            <a:endParaRPr sz="2700">
              <a:latin typeface="Raleway"/>
              <a:ea typeface="Raleway"/>
              <a:cs typeface="Raleway"/>
              <a:sym typeface="Raleway"/>
            </a:endParaRPr>
          </a:p>
          <a:p>
            <a:pPr indent="0" lvl="0" marL="0" rtl="0" algn="l">
              <a:lnSpc>
                <a:spcPct val="90000"/>
              </a:lnSpc>
              <a:spcBef>
                <a:spcPts val="1000"/>
              </a:spcBef>
              <a:spcAft>
                <a:spcPts val="0"/>
              </a:spcAft>
              <a:buClr>
                <a:srgbClr val="102649"/>
              </a:buClr>
              <a:buSzPts val="2200"/>
              <a:buNone/>
            </a:pPr>
            <a:r>
              <a:rPr lang="en-US" sz="2200">
                <a:latin typeface="Raleway"/>
                <a:ea typeface="Raleway"/>
                <a:cs typeface="Raleway"/>
                <a:sym typeface="Raleway"/>
              </a:rPr>
              <a:t>Please note:</a:t>
            </a:r>
            <a:endParaRPr>
              <a:latin typeface="Raleway"/>
              <a:ea typeface="Raleway"/>
              <a:cs typeface="Raleway"/>
              <a:sym typeface="Raleway"/>
            </a:endParaRPr>
          </a:p>
          <a:p>
            <a:pPr indent="-228600" lvl="0" marL="228600" rtl="0" algn="l">
              <a:lnSpc>
                <a:spcPct val="90000"/>
              </a:lnSpc>
              <a:spcBef>
                <a:spcPts val="1000"/>
              </a:spcBef>
              <a:spcAft>
                <a:spcPts val="0"/>
              </a:spcAft>
              <a:buClr>
                <a:srgbClr val="102649"/>
              </a:buClr>
              <a:buSzPts val="2200"/>
              <a:buFont typeface="Raleway"/>
              <a:buChar char="•"/>
            </a:pPr>
            <a:r>
              <a:rPr lang="en-US" sz="2200">
                <a:latin typeface="Raleway"/>
                <a:ea typeface="Raleway"/>
                <a:cs typeface="Raleway"/>
                <a:sym typeface="Raleway"/>
              </a:rPr>
              <a:t>If a candidate decides not to maintain their certification at the end of the five-year period, they will lose the salary bonus but maintain the rank change. </a:t>
            </a:r>
            <a:endParaRPr>
              <a:latin typeface="Raleway"/>
              <a:ea typeface="Raleway"/>
              <a:cs typeface="Raleway"/>
              <a:sym typeface="Raleway"/>
            </a:endParaRPr>
          </a:p>
          <a:p>
            <a:pPr indent="-228600" lvl="0" marL="228600" rtl="0" algn="l">
              <a:lnSpc>
                <a:spcPct val="90000"/>
              </a:lnSpc>
              <a:spcBef>
                <a:spcPts val="1000"/>
              </a:spcBef>
              <a:spcAft>
                <a:spcPts val="0"/>
              </a:spcAft>
              <a:buClr>
                <a:srgbClr val="102649"/>
              </a:buClr>
              <a:buSzPts val="2200"/>
              <a:buFont typeface="Raleway"/>
              <a:buChar char="•"/>
            </a:pPr>
            <a:r>
              <a:rPr lang="en-US" sz="2200">
                <a:latin typeface="Raleway"/>
                <a:ea typeface="Raleway"/>
                <a:cs typeface="Raleway"/>
                <a:sym typeface="Raleway"/>
              </a:rPr>
              <a:t>In accordance with KRS 157.395, “If a nationally certified teacher becomes no longer employed as a classroom teacher or a teacher mentor in the field of his or her national certification, the $2,000 supplement shall cease.”</a:t>
            </a:r>
            <a:endParaRPr>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1"/>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200">
                <a:solidFill>
                  <a:srgbClr val="1C2A2F"/>
                </a:solidFill>
                <a:latin typeface="Raleway Black"/>
                <a:ea typeface="Raleway Black"/>
                <a:cs typeface="Raleway Black"/>
                <a:sym typeface="Raleway Black"/>
              </a:rPr>
              <a:t>Why do Educators Pursue National Board Certification? </a:t>
            </a:r>
            <a:endParaRPr sz="32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sp>
        <p:nvSpPr>
          <p:cNvPr id="273" name="Google Shape;273;p21"/>
          <p:cNvSpPr txBox="1"/>
          <p:nvPr/>
        </p:nvSpPr>
        <p:spPr>
          <a:xfrm>
            <a:off x="534375" y="1042145"/>
            <a:ext cx="3782700" cy="5409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rgbClr val="000000"/>
              </a:buClr>
              <a:buSzPts val="2400"/>
              <a:buFont typeface="Arial"/>
              <a:buNone/>
            </a:pPr>
            <a:r>
              <a:rPr b="1" i="0" lang="en-US" sz="2400" u="none" cap="none" strike="noStrike">
                <a:solidFill>
                  <a:srgbClr val="21A584"/>
                </a:solidFill>
                <a:latin typeface="Raleway"/>
                <a:ea typeface="Raleway"/>
                <a:cs typeface="Raleway"/>
                <a:sym typeface="Raleway"/>
              </a:rPr>
              <a:t>What’s in it for me?</a:t>
            </a:r>
            <a:endParaRPr b="1" i="0" sz="2400" u="none" cap="none" strike="noStrike">
              <a:solidFill>
                <a:srgbClr val="21A584"/>
              </a:solidFill>
              <a:latin typeface="Raleway"/>
              <a:ea typeface="Raleway"/>
              <a:cs typeface="Raleway"/>
              <a:sym typeface="Raleway"/>
            </a:endParaRPr>
          </a:p>
        </p:txBody>
      </p:sp>
      <p:sp>
        <p:nvSpPr>
          <p:cNvPr id="274" name="Google Shape;274;p21"/>
          <p:cNvSpPr txBox="1"/>
          <p:nvPr/>
        </p:nvSpPr>
        <p:spPr>
          <a:xfrm>
            <a:off x="534375" y="1583050"/>
            <a:ext cx="10758300" cy="383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en-US" sz="2200" u="none" cap="none" strike="noStrike">
                <a:solidFill>
                  <a:srgbClr val="1C2A2F"/>
                </a:solidFill>
                <a:latin typeface="Raleway"/>
                <a:ea typeface="Raleway"/>
                <a:cs typeface="Raleway"/>
                <a:sym typeface="Raleway"/>
              </a:rPr>
              <a:t>Internal Reward</a:t>
            </a:r>
            <a:endParaRPr b="1" i="0" sz="2200" u="none" cap="none" strike="noStrike">
              <a:solidFill>
                <a:srgbClr val="1C2A2F"/>
              </a:solidFill>
              <a:latin typeface="Raleway"/>
              <a:ea typeface="Raleway"/>
              <a:cs typeface="Raleway"/>
              <a:sym typeface="Raleway"/>
            </a:endParaRPr>
          </a:p>
          <a:p>
            <a:pPr indent="-368300" lvl="0" marL="457200" marR="0" rtl="0" algn="l">
              <a:lnSpc>
                <a:spcPct val="115000"/>
              </a:lnSpc>
              <a:spcBef>
                <a:spcPts val="0"/>
              </a:spcBef>
              <a:spcAft>
                <a:spcPts val="0"/>
              </a:spcAft>
              <a:buClr>
                <a:srgbClr val="1C2A2F"/>
              </a:buClr>
              <a:buSzPts val="2200"/>
              <a:buFont typeface="Crimson Text"/>
              <a:buChar char="●"/>
            </a:pPr>
            <a:r>
              <a:rPr b="0" i="0" lang="en-US" sz="2200" u="none" cap="none" strike="noStrike">
                <a:solidFill>
                  <a:srgbClr val="1C2A2F"/>
                </a:solidFill>
                <a:latin typeface="Raleway"/>
                <a:ea typeface="Raleway"/>
                <a:cs typeface="Raleway"/>
                <a:sym typeface="Raleway"/>
              </a:rPr>
              <a:t>91% of all National Board Certified Teachers (NBCTs) have said that </a:t>
            </a:r>
            <a:r>
              <a:rPr b="0" i="0" lang="en-US" sz="2200" u="sng" cap="none" strike="noStrike">
                <a:solidFill>
                  <a:srgbClr val="21A584"/>
                </a:solidFill>
                <a:latin typeface="Raleway"/>
                <a:ea typeface="Raleway"/>
                <a:cs typeface="Raleway"/>
                <a:sym typeface="Raleway"/>
                <a:hlinkClick r:id="rId3">
                  <a:extLst>
                    <a:ext uri="{A12FA001-AC4F-418D-AE19-62706E023703}">
                      <ahyp:hlinkClr val="tx"/>
                    </a:ext>
                  </a:extLst>
                </a:hlinkClick>
              </a:rPr>
              <a:t>the process</a:t>
            </a:r>
            <a:r>
              <a:rPr b="0" i="0" lang="en-US" sz="2200" u="none" cap="none" strike="noStrike">
                <a:solidFill>
                  <a:srgbClr val="1C2A2F"/>
                </a:solidFill>
                <a:latin typeface="Raleway"/>
                <a:ea typeface="Raleway"/>
                <a:cs typeface="Raleway"/>
                <a:sym typeface="Raleway"/>
              </a:rPr>
              <a:t> has made them a better teacher.</a:t>
            </a:r>
            <a:endParaRPr b="0" i="0" sz="2200" u="none" cap="none" strike="noStrike">
              <a:solidFill>
                <a:srgbClr val="1C2A2F"/>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1C2A2F"/>
              </a:solidFill>
              <a:latin typeface="Raleway"/>
              <a:ea typeface="Raleway"/>
              <a:cs typeface="Raleway"/>
              <a:sym typeface="Raleway"/>
            </a:endParaRPr>
          </a:p>
          <a:p>
            <a:pPr indent="-368300" lvl="0" marL="457200" marR="0" rtl="0" algn="l">
              <a:lnSpc>
                <a:spcPct val="115000"/>
              </a:lnSpc>
              <a:spcBef>
                <a:spcPts val="0"/>
              </a:spcBef>
              <a:spcAft>
                <a:spcPts val="0"/>
              </a:spcAft>
              <a:buClr>
                <a:srgbClr val="1C2A2F"/>
              </a:buClr>
              <a:buSzPts val="2200"/>
              <a:buFont typeface="Raleway"/>
              <a:buChar char="●"/>
            </a:pPr>
            <a:r>
              <a:rPr b="0" i="0" lang="en-US" sz="2200" u="none" cap="none" strike="noStrike">
                <a:solidFill>
                  <a:srgbClr val="1C2A2F"/>
                </a:solidFill>
                <a:latin typeface="Raleway"/>
                <a:ea typeface="Raleway"/>
                <a:cs typeface="Raleway"/>
                <a:sym typeface="Raleway"/>
              </a:rPr>
              <a:t>The vast majority of NBCTs have said this process is the best professional development they’ve ever done.</a:t>
            </a:r>
            <a:endParaRPr b="0" i="0" sz="2200" u="none" cap="none" strike="noStrike">
              <a:solidFill>
                <a:srgbClr val="1C2A2F"/>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1C2A2F"/>
              </a:solidFill>
              <a:latin typeface="Raleway"/>
              <a:ea typeface="Raleway"/>
              <a:cs typeface="Raleway"/>
              <a:sym typeface="Raleway"/>
            </a:endParaRPr>
          </a:p>
          <a:p>
            <a:pPr indent="-368300" lvl="0" marL="457200" marR="0" rtl="0" algn="l">
              <a:lnSpc>
                <a:spcPct val="115000"/>
              </a:lnSpc>
              <a:spcBef>
                <a:spcPts val="0"/>
              </a:spcBef>
              <a:spcAft>
                <a:spcPts val="0"/>
              </a:spcAft>
              <a:buClr>
                <a:srgbClr val="1C2A2F"/>
              </a:buClr>
              <a:buSzPts val="2200"/>
              <a:buFont typeface="Raleway"/>
              <a:buChar char="●"/>
            </a:pPr>
            <a:r>
              <a:rPr b="0" i="0" lang="en-US" sz="2200" u="none" cap="none" strike="noStrike">
                <a:solidFill>
                  <a:srgbClr val="1C2A2F"/>
                </a:solidFill>
                <a:latin typeface="Raleway"/>
                <a:ea typeface="Raleway"/>
                <a:cs typeface="Raleway"/>
                <a:sym typeface="Raleway"/>
              </a:rPr>
              <a:t>Studies have shown that retention rates and job satisfaction data are higher for NBCTs than for non-NBCTs.</a:t>
            </a:r>
            <a:endParaRPr b="0" i="0" sz="2200" u="none" cap="none" strike="noStrike">
              <a:solidFill>
                <a:srgbClr val="1C2A2F"/>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2"/>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Impact on Students</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sp>
        <p:nvSpPr>
          <p:cNvPr id="280" name="Google Shape;280;p22"/>
          <p:cNvSpPr txBox="1"/>
          <p:nvPr/>
        </p:nvSpPr>
        <p:spPr>
          <a:xfrm>
            <a:off x="534375" y="1060425"/>
            <a:ext cx="6416100" cy="6024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rgbClr val="000000"/>
              </a:buClr>
              <a:buSzPts val="2400"/>
              <a:buFont typeface="Arial"/>
              <a:buNone/>
            </a:pPr>
            <a:r>
              <a:rPr b="1" i="0" lang="en-US" sz="2400" u="none" cap="none" strike="noStrike">
                <a:solidFill>
                  <a:srgbClr val="21A584"/>
                </a:solidFill>
                <a:latin typeface="Raleway"/>
                <a:ea typeface="Raleway"/>
                <a:cs typeface="Raleway"/>
                <a:sym typeface="Raleway"/>
              </a:rPr>
              <a:t>Impact on Early Childhood Learning</a:t>
            </a:r>
            <a:endParaRPr b="1" i="0" sz="2400" u="none" cap="none" strike="noStrike">
              <a:solidFill>
                <a:srgbClr val="21A584"/>
              </a:solidFill>
              <a:latin typeface="Raleway"/>
              <a:ea typeface="Raleway"/>
              <a:cs typeface="Raleway"/>
              <a:sym typeface="Raleway"/>
            </a:endParaRPr>
          </a:p>
        </p:txBody>
      </p:sp>
      <p:sp>
        <p:nvSpPr>
          <p:cNvPr id="281" name="Google Shape;281;p22"/>
          <p:cNvSpPr txBox="1"/>
          <p:nvPr/>
        </p:nvSpPr>
        <p:spPr>
          <a:xfrm>
            <a:off x="534376" y="1765150"/>
            <a:ext cx="11178600" cy="364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0" i="0" lang="en-US" sz="2200" u="sng" cap="none" strike="noStrike">
                <a:solidFill>
                  <a:srgbClr val="21A584"/>
                </a:solidFill>
                <a:latin typeface="Raleway"/>
                <a:ea typeface="Raleway"/>
                <a:cs typeface="Raleway"/>
                <a:sym typeface="Raleway"/>
                <a:hlinkClick r:id="rId3">
                  <a:extLst>
                    <a:ext uri="{A12FA001-AC4F-418D-AE19-62706E023703}">
                      <ahyp:hlinkClr val="tx"/>
                    </a:ext>
                  </a:extLst>
                </a:hlinkClick>
              </a:rPr>
              <a:t>Data</a:t>
            </a:r>
            <a:r>
              <a:rPr b="0" i="0" lang="en-US" sz="2200" u="none" cap="none" strike="noStrike">
                <a:solidFill>
                  <a:srgbClr val="242424"/>
                </a:solidFill>
                <a:latin typeface="Raleway"/>
                <a:ea typeface="Raleway"/>
                <a:cs typeface="Raleway"/>
                <a:sym typeface="Raleway"/>
              </a:rPr>
              <a:t> shows the impact of National Board certified teachers on students in the early years of their education.</a:t>
            </a:r>
            <a:endParaRPr b="0" i="0" sz="2200" u="none" cap="none" strike="noStrike">
              <a:solidFill>
                <a:srgbClr val="242424"/>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242424"/>
              </a:solidFill>
              <a:latin typeface="Raleway"/>
              <a:ea typeface="Raleway"/>
              <a:cs typeface="Raleway"/>
              <a:sym typeface="Raleway"/>
            </a:endParaRPr>
          </a:p>
          <a:p>
            <a:pPr indent="-368300" lvl="0" marL="457200" marR="0" rtl="0" algn="l">
              <a:lnSpc>
                <a:spcPct val="115000"/>
              </a:lnSpc>
              <a:spcBef>
                <a:spcPts val="0"/>
              </a:spcBef>
              <a:spcAft>
                <a:spcPts val="0"/>
              </a:spcAft>
              <a:buClr>
                <a:srgbClr val="242424"/>
              </a:buClr>
              <a:buSzPts val="2200"/>
              <a:buFont typeface="Raleway"/>
              <a:buChar char="●"/>
            </a:pPr>
            <a:r>
              <a:rPr b="0" i="0" lang="en-US" sz="2200" u="none" cap="none" strike="noStrike">
                <a:solidFill>
                  <a:srgbClr val="242424"/>
                </a:solidFill>
                <a:latin typeface="Raleway"/>
                <a:ea typeface="Raleway"/>
                <a:cs typeface="Raleway"/>
                <a:sym typeface="Raleway"/>
              </a:rPr>
              <a:t>Early childhood students taught by an NBCT reading instructor are 31% more likely to score higher on literacy assessments than other students.</a:t>
            </a:r>
            <a:endParaRPr b="0" i="0" sz="2200" u="none" cap="none" strike="noStrike">
              <a:solidFill>
                <a:srgbClr val="242424"/>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242424"/>
              </a:solidFill>
              <a:latin typeface="Raleway"/>
              <a:ea typeface="Raleway"/>
              <a:cs typeface="Raleway"/>
              <a:sym typeface="Raleway"/>
            </a:endParaRPr>
          </a:p>
          <a:p>
            <a:pPr indent="-368300" lvl="0" marL="457200" marR="0" rtl="0" algn="l">
              <a:lnSpc>
                <a:spcPct val="115000"/>
              </a:lnSpc>
              <a:spcBef>
                <a:spcPts val="0"/>
              </a:spcBef>
              <a:spcAft>
                <a:spcPts val="0"/>
              </a:spcAft>
              <a:buClr>
                <a:srgbClr val="242424"/>
              </a:buClr>
              <a:buSzPts val="2200"/>
              <a:buFont typeface="Raleway"/>
              <a:buChar char="●"/>
            </a:pPr>
            <a:r>
              <a:rPr b="0" i="0" lang="en-US" sz="2200" u="none" cap="none" strike="noStrike">
                <a:solidFill>
                  <a:srgbClr val="242424"/>
                </a:solidFill>
                <a:latin typeface="Raleway"/>
                <a:ea typeface="Raleway"/>
                <a:cs typeface="Raleway"/>
                <a:sym typeface="Raleway"/>
              </a:rPr>
              <a:t>3rd grade students taught by an NBCT are 11% more likely to achieve a proficient score on the MAP Test in English Language arts than other students. </a:t>
            </a:r>
            <a:endParaRPr b="1" i="0" sz="2500" u="none" cap="none" strike="noStrike">
              <a:solidFill>
                <a:srgbClr val="1C2A2F"/>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3"/>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Impact on Students Continued</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sp>
        <p:nvSpPr>
          <p:cNvPr id="287" name="Google Shape;287;p23"/>
          <p:cNvSpPr txBox="1"/>
          <p:nvPr/>
        </p:nvSpPr>
        <p:spPr>
          <a:xfrm>
            <a:off x="534375" y="1060425"/>
            <a:ext cx="6416100" cy="6024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0"/>
              </a:spcAft>
              <a:buClr>
                <a:srgbClr val="000000"/>
              </a:buClr>
              <a:buSzPts val="2400"/>
              <a:buFont typeface="Arial"/>
              <a:buNone/>
            </a:pPr>
            <a:r>
              <a:rPr b="1" i="0" lang="en-US" sz="2400" u="none" cap="none" strike="noStrike">
                <a:solidFill>
                  <a:srgbClr val="21A584"/>
                </a:solidFill>
                <a:latin typeface="Raleway"/>
                <a:ea typeface="Raleway"/>
                <a:cs typeface="Raleway"/>
                <a:sym typeface="Raleway"/>
              </a:rPr>
              <a:t>Impact on Overall Learning</a:t>
            </a:r>
            <a:endParaRPr b="1" i="0" sz="2400" u="none" cap="none" strike="noStrike">
              <a:solidFill>
                <a:srgbClr val="21A584"/>
              </a:solidFill>
              <a:latin typeface="Raleway"/>
              <a:ea typeface="Raleway"/>
              <a:cs typeface="Raleway"/>
              <a:sym typeface="Raleway"/>
            </a:endParaRPr>
          </a:p>
        </p:txBody>
      </p:sp>
      <p:sp>
        <p:nvSpPr>
          <p:cNvPr id="288" name="Google Shape;288;p23"/>
          <p:cNvSpPr txBox="1"/>
          <p:nvPr/>
        </p:nvSpPr>
        <p:spPr>
          <a:xfrm>
            <a:off x="534376" y="1765150"/>
            <a:ext cx="11178600" cy="364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0" i="0" lang="en-US" sz="2200" u="sng" cap="none" strike="noStrike">
                <a:solidFill>
                  <a:srgbClr val="21A584"/>
                </a:solidFill>
                <a:latin typeface="Raleway"/>
                <a:ea typeface="Raleway"/>
                <a:cs typeface="Raleway"/>
                <a:sym typeface="Raleway"/>
                <a:hlinkClick r:id="rId3">
                  <a:extLst>
                    <a:ext uri="{A12FA001-AC4F-418D-AE19-62706E023703}">
                      <ahyp:hlinkClr val="tx"/>
                    </a:ext>
                  </a:extLst>
                </a:hlinkClick>
              </a:rPr>
              <a:t>Data</a:t>
            </a:r>
            <a:r>
              <a:rPr b="0" i="0" lang="en-US" sz="2200" u="none" cap="none" strike="noStrike">
                <a:solidFill>
                  <a:srgbClr val="242424"/>
                </a:solidFill>
                <a:latin typeface="Raleway"/>
                <a:ea typeface="Raleway"/>
                <a:cs typeface="Raleway"/>
                <a:sym typeface="Raleway"/>
              </a:rPr>
              <a:t> shows the impact of National Board certified teachers on students.</a:t>
            </a:r>
            <a:endParaRPr b="0" i="0" sz="2200" u="none" cap="none" strike="noStrike">
              <a:solidFill>
                <a:srgbClr val="242424"/>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242424"/>
              </a:solidFill>
              <a:latin typeface="Raleway"/>
              <a:ea typeface="Raleway"/>
              <a:cs typeface="Raleway"/>
              <a:sym typeface="Raleway"/>
            </a:endParaRPr>
          </a:p>
          <a:p>
            <a:pPr indent="-368300" lvl="0" marL="457200" marR="0" rtl="0" algn="l">
              <a:lnSpc>
                <a:spcPct val="115000"/>
              </a:lnSpc>
              <a:spcBef>
                <a:spcPts val="0"/>
              </a:spcBef>
              <a:spcAft>
                <a:spcPts val="0"/>
              </a:spcAft>
              <a:buClr>
                <a:srgbClr val="1C2A2F"/>
              </a:buClr>
              <a:buSzPts val="2200"/>
              <a:buFont typeface="Raleway"/>
              <a:buChar char="●"/>
            </a:pPr>
            <a:r>
              <a:rPr b="0" i="0" lang="en-US" sz="2200" u="none" cap="none" strike="noStrike">
                <a:solidFill>
                  <a:srgbClr val="25383F"/>
                </a:solidFill>
                <a:latin typeface="Raleway"/>
                <a:ea typeface="Raleway"/>
                <a:cs typeface="Raleway"/>
                <a:sym typeface="Raleway"/>
              </a:rPr>
              <a:t>Harvard University’s </a:t>
            </a:r>
            <a:r>
              <a:rPr b="0" i="0" lang="en-US" sz="2200" u="sng" cap="none" strike="noStrike">
                <a:solidFill>
                  <a:srgbClr val="21A584"/>
                </a:solidFill>
                <a:latin typeface="Raleway"/>
                <a:ea typeface="Raleway"/>
                <a:cs typeface="Raleway"/>
                <a:sym typeface="Raleway"/>
                <a:hlinkClick r:id="rId4">
                  <a:extLst>
                    <a:ext uri="{A12FA001-AC4F-418D-AE19-62706E023703}">
                      <ahyp:hlinkClr val="tx"/>
                    </a:ext>
                  </a:extLst>
                </a:hlinkClick>
              </a:rPr>
              <a:t>Strategic Data Project</a:t>
            </a:r>
            <a:r>
              <a:rPr b="0" i="0" lang="en-US" sz="2200" u="none" cap="none" strike="noStrike">
                <a:solidFill>
                  <a:srgbClr val="25383F"/>
                </a:solidFill>
                <a:latin typeface="Raleway"/>
                <a:ea typeface="Raleway"/>
                <a:cs typeface="Raleway"/>
                <a:sym typeface="Raleway"/>
              </a:rPr>
              <a:t> reported that students of Board-certified teachers in the Los Angeles Unified School District gained roughly the equivalent of </a:t>
            </a:r>
            <a:r>
              <a:rPr b="1" i="0" lang="en-US" sz="2200" u="none" cap="none" strike="noStrike">
                <a:solidFill>
                  <a:srgbClr val="25383F"/>
                </a:solidFill>
                <a:latin typeface="Raleway"/>
                <a:ea typeface="Raleway"/>
                <a:cs typeface="Raleway"/>
                <a:sym typeface="Raleway"/>
              </a:rPr>
              <a:t>two</a:t>
            </a:r>
            <a:r>
              <a:rPr b="0" i="0" lang="en-US" sz="2200" u="none" cap="none" strike="noStrike">
                <a:solidFill>
                  <a:srgbClr val="25383F"/>
                </a:solidFill>
                <a:latin typeface="Raleway"/>
                <a:ea typeface="Raleway"/>
                <a:cs typeface="Raleway"/>
                <a:sym typeface="Raleway"/>
              </a:rPr>
              <a:t> </a:t>
            </a:r>
            <a:r>
              <a:rPr b="1" i="0" lang="en-US" sz="2200" u="none" cap="none" strike="noStrike">
                <a:solidFill>
                  <a:srgbClr val="25383F"/>
                </a:solidFill>
                <a:latin typeface="Raleway"/>
                <a:ea typeface="Raleway"/>
                <a:cs typeface="Raleway"/>
                <a:sym typeface="Raleway"/>
              </a:rPr>
              <a:t>months</a:t>
            </a:r>
            <a:r>
              <a:rPr b="0" i="0" lang="en-US" sz="2200" u="none" cap="none" strike="noStrike">
                <a:solidFill>
                  <a:srgbClr val="25383F"/>
                </a:solidFill>
                <a:latin typeface="Raleway"/>
                <a:ea typeface="Raleway"/>
                <a:cs typeface="Raleway"/>
                <a:sym typeface="Raleway"/>
              </a:rPr>
              <a:t> of additional instruction in Math and </a:t>
            </a:r>
            <a:r>
              <a:rPr b="1" i="0" lang="en-US" sz="2200" u="none" cap="none" strike="noStrike">
                <a:solidFill>
                  <a:srgbClr val="25383F"/>
                </a:solidFill>
                <a:latin typeface="Raleway"/>
                <a:ea typeface="Raleway"/>
                <a:cs typeface="Raleway"/>
                <a:sym typeface="Raleway"/>
              </a:rPr>
              <a:t>one month</a:t>
            </a:r>
            <a:r>
              <a:rPr b="0" i="0" lang="en-US" sz="2200" u="none" cap="none" strike="noStrike">
                <a:solidFill>
                  <a:srgbClr val="25383F"/>
                </a:solidFill>
                <a:latin typeface="Raleway"/>
                <a:ea typeface="Raleway"/>
                <a:cs typeface="Raleway"/>
                <a:sym typeface="Raleway"/>
              </a:rPr>
              <a:t> in English Language Arts. </a:t>
            </a:r>
            <a:endParaRPr b="0" i="0" sz="2200" u="none" cap="none" strike="noStrike">
              <a:solidFill>
                <a:srgbClr val="25383F"/>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25383F"/>
              </a:solidFill>
              <a:latin typeface="Raleway"/>
              <a:ea typeface="Raleway"/>
              <a:cs typeface="Raleway"/>
              <a:sym typeface="Raleway"/>
            </a:endParaRPr>
          </a:p>
          <a:p>
            <a:pPr indent="-368300" lvl="0" marL="457200" marR="0" rtl="0" algn="l">
              <a:lnSpc>
                <a:spcPct val="115000"/>
              </a:lnSpc>
              <a:spcBef>
                <a:spcPts val="0"/>
              </a:spcBef>
              <a:spcAft>
                <a:spcPts val="0"/>
              </a:spcAft>
              <a:buClr>
                <a:srgbClr val="242424"/>
              </a:buClr>
              <a:buSzPts val="2200"/>
              <a:buFont typeface="Raleway"/>
              <a:buChar char="●"/>
            </a:pPr>
            <a:r>
              <a:rPr b="0" i="0" lang="en-US" sz="2200" u="none" cap="none" strike="noStrike">
                <a:solidFill>
                  <a:srgbClr val="242424"/>
                </a:solidFill>
                <a:latin typeface="Raleway"/>
                <a:ea typeface="Raleway"/>
                <a:cs typeface="Raleway"/>
                <a:sym typeface="Raleway"/>
              </a:rPr>
              <a:t>A study from the state of Washington showed that students gained 1.5 additional </a:t>
            </a:r>
            <a:r>
              <a:rPr b="1" i="0" lang="en-US" sz="2200" u="none" cap="none" strike="noStrike">
                <a:solidFill>
                  <a:srgbClr val="242424"/>
                </a:solidFill>
                <a:latin typeface="Raleway"/>
                <a:ea typeface="Raleway"/>
                <a:cs typeface="Raleway"/>
                <a:sym typeface="Raleway"/>
              </a:rPr>
              <a:t>months</a:t>
            </a:r>
            <a:r>
              <a:rPr b="0" i="0" lang="en-US" sz="2200" u="none" cap="none" strike="noStrike">
                <a:solidFill>
                  <a:srgbClr val="242424"/>
                </a:solidFill>
                <a:latin typeface="Raleway"/>
                <a:ea typeface="Raleway"/>
                <a:cs typeface="Raleway"/>
                <a:sym typeface="Raleway"/>
              </a:rPr>
              <a:t> of overall learning when taught by a NBCT.</a:t>
            </a:r>
            <a:endParaRPr b="0" i="0" sz="2800" u="none" cap="none" strike="noStrike">
              <a:solidFill>
                <a:srgbClr val="1C2A2F"/>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4"/>
          <p:cNvSpPr txBox="1"/>
          <p:nvPr>
            <p:ph type="title"/>
          </p:nvPr>
        </p:nvSpPr>
        <p:spPr>
          <a:xfrm>
            <a:off x="684100" y="0"/>
            <a:ext cx="112248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sz="3700">
                <a:solidFill>
                  <a:srgbClr val="1C2A2F"/>
                </a:solidFill>
                <a:latin typeface="Raleway Black"/>
                <a:ea typeface="Raleway Black"/>
                <a:cs typeface="Raleway Black"/>
                <a:sym typeface="Raleway Black"/>
              </a:rPr>
              <a:t>Quotes from KY NBCTs</a:t>
            </a:r>
            <a:endParaRPr sz="5100"/>
          </a:p>
        </p:txBody>
      </p:sp>
      <p:sp>
        <p:nvSpPr>
          <p:cNvPr id="294" name="Google Shape;294;p24"/>
          <p:cNvSpPr/>
          <p:nvPr/>
        </p:nvSpPr>
        <p:spPr>
          <a:xfrm>
            <a:off x="114850" y="1042150"/>
            <a:ext cx="5730600" cy="3697800"/>
          </a:xfrm>
          <a:prstGeom prst="cloudCallout">
            <a:avLst>
              <a:gd fmla="val -20833" name="adj1"/>
              <a:gd fmla="val 62500" name="adj2"/>
            </a:avLst>
          </a:prstGeom>
          <a:solidFill>
            <a:schemeClr val="lt1"/>
          </a:solidFill>
          <a:ln cap="flat" cmpd="sng" w="38100">
            <a:solidFill>
              <a:srgbClr val="00778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1000"/>
              </a:spcBef>
              <a:spcAft>
                <a:spcPts val="0"/>
              </a:spcAft>
              <a:buClr>
                <a:srgbClr val="000000"/>
              </a:buClr>
              <a:buSzPts val="1500"/>
              <a:buFont typeface="Arial"/>
              <a:buNone/>
            </a:pPr>
            <a:r>
              <a:rPr b="1" i="0" lang="en-US" sz="1500" u="none" cap="none" strike="noStrike">
                <a:solidFill>
                  <a:srgbClr val="1F1F1F"/>
                </a:solidFill>
                <a:latin typeface="Raleway Medium"/>
                <a:ea typeface="Raleway Medium"/>
                <a:cs typeface="Raleway Medium"/>
                <a:sym typeface="Raleway Medium"/>
              </a:rPr>
              <a:t>Becoming National Board Certified changed the way I look at my teaching. I plan with more purpose, I reflect more, and I’m more aware of why I make certain choices in the classroom. It also opened a lot of doors for me to mentor other teachers and take on leadership roles. </a:t>
            </a:r>
            <a:endParaRPr b="1" i="0" sz="1500" u="none" cap="none" strike="noStrike">
              <a:solidFill>
                <a:srgbClr val="1F1F1F"/>
              </a:solidFill>
              <a:latin typeface="Raleway Medium"/>
              <a:ea typeface="Raleway Medium"/>
              <a:cs typeface="Raleway Medium"/>
              <a:sym typeface="Raleway Medium"/>
            </a:endParaRPr>
          </a:p>
          <a:p>
            <a:pPr indent="0" lvl="0" marL="0" marR="0" rtl="0" algn="ctr">
              <a:lnSpc>
                <a:spcPct val="90000"/>
              </a:lnSpc>
              <a:spcBef>
                <a:spcPts val="1000"/>
              </a:spcBef>
              <a:spcAft>
                <a:spcPts val="0"/>
              </a:spcAft>
              <a:buClr>
                <a:schemeClr val="dk1"/>
              </a:buClr>
              <a:buSzPts val="1100"/>
              <a:buFont typeface="Arial"/>
              <a:buNone/>
            </a:pPr>
            <a:r>
              <a:rPr b="1" i="0" lang="en-US" sz="1500" u="none" cap="none" strike="noStrike">
                <a:solidFill>
                  <a:schemeClr val="dk1"/>
                </a:solidFill>
                <a:latin typeface="Raleway Medium"/>
                <a:ea typeface="Raleway Medium"/>
                <a:cs typeface="Raleway Medium"/>
                <a:sym typeface="Raleway Medium"/>
              </a:rPr>
              <a:t>- Zach Parsons, Russell Independent</a:t>
            </a:r>
            <a:endParaRPr b="1" i="0" sz="1500" u="none" cap="none" strike="noStrike">
              <a:solidFill>
                <a:schemeClr val="dk1"/>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bre Franklin"/>
              <a:ea typeface="Libre Franklin"/>
              <a:cs typeface="Libre Franklin"/>
              <a:sym typeface="Libre Franklin"/>
            </a:endParaRPr>
          </a:p>
        </p:txBody>
      </p:sp>
      <p:sp>
        <p:nvSpPr>
          <p:cNvPr id="295" name="Google Shape;295;p24"/>
          <p:cNvSpPr/>
          <p:nvPr/>
        </p:nvSpPr>
        <p:spPr>
          <a:xfrm>
            <a:off x="5255550" y="2849100"/>
            <a:ext cx="4846500" cy="3137700"/>
          </a:xfrm>
          <a:prstGeom prst="wedgeEllipseCallout">
            <a:avLst>
              <a:gd fmla="val -20833" name="adj1"/>
              <a:gd fmla="val 62500" name="adj2"/>
            </a:avLst>
          </a:prstGeom>
          <a:solidFill>
            <a:schemeClr val="lt1"/>
          </a:solidFill>
          <a:ln cap="flat" cmpd="sng" w="38100">
            <a:solidFill>
              <a:srgbClr val="4372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1000"/>
              </a:spcBef>
              <a:spcAft>
                <a:spcPts val="0"/>
              </a:spcAft>
              <a:buClr>
                <a:srgbClr val="000000"/>
              </a:buClr>
              <a:buSzPts val="1500"/>
              <a:buFont typeface="Arial"/>
              <a:buNone/>
            </a:pPr>
            <a:r>
              <a:rPr b="1" i="0" lang="en-US" sz="1500" u="none" cap="none" strike="noStrike">
                <a:solidFill>
                  <a:schemeClr val="dk1"/>
                </a:solidFill>
                <a:latin typeface="Raleway Medium"/>
                <a:ea typeface="Raleway Medium"/>
                <a:cs typeface="Raleway Medium"/>
                <a:sym typeface="Raleway Medium"/>
              </a:rPr>
              <a:t>National Board Certification has profoundly shaped my work as an educator. The process pushed me to become far more reflective and analytical in my instructional decision-making, which has elevated the quality and intentionality of my practice. </a:t>
            </a:r>
            <a:endParaRPr b="1" i="0" sz="1500" u="none" cap="none" strike="noStrike">
              <a:solidFill>
                <a:schemeClr val="dk1"/>
              </a:solidFill>
              <a:latin typeface="Raleway Medium"/>
              <a:ea typeface="Raleway Medium"/>
              <a:cs typeface="Raleway Medium"/>
              <a:sym typeface="Raleway Medium"/>
            </a:endParaRPr>
          </a:p>
          <a:p>
            <a:pPr indent="0" lvl="0" marL="0" marR="0" rtl="0" algn="ctr">
              <a:lnSpc>
                <a:spcPct val="90000"/>
              </a:lnSpc>
              <a:spcBef>
                <a:spcPts val="1000"/>
              </a:spcBef>
              <a:spcAft>
                <a:spcPts val="0"/>
              </a:spcAft>
              <a:buClr>
                <a:schemeClr val="dk1"/>
              </a:buClr>
              <a:buSzPts val="1100"/>
              <a:buFont typeface="Arial"/>
              <a:buNone/>
            </a:pPr>
            <a:r>
              <a:rPr b="1" i="0" lang="en-US" sz="1500" u="none" cap="none" strike="noStrike">
                <a:solidFill>
                  <a:schemeClr val="dk1"/>
                </a:solidFill>
                <a:latin typeface="Raleway Medium"/>
                <a:ea typeface="Raleway Medium"/>
                <a:cs typeface="Raleway Medium"/>
                <a:sym typeface="Raleway Medium"/>
              </a:rPr>
              <a:t>- Erin Peach, Frankfort Independent</a:t>
            </a:r>
            <a:endParaRPr b="1" i="0" sz="1500" u="none" cap="none" strike="noStrike">
              <a:solidFill>
                <a:schemeClr val="dk1"/>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bre Franklin"/>
              <a:ea typeface="Libre Franklin"/>
              <a:cs typeface="Libre Franklin"/>
              <a:sym typeface="Libre Franklin"/>
            </a:endParaRPr>
          </a:p>
        </p:txBody>
      </p:sp>
      <p:sp>
        <p:nvSpPr>
          <p:cNvPr id="296" name="Google Shape;296;p24"/>
          <p:cNvSpPr/>
          <p:nvPr/>
        </p:nvSpPr>
        <p:spPr>
          <a:xfrm>
            <a:off x="6432175" y="223625"/>
            <a:ext cx="5209219" cy="2471400"/>
          </a:xfrm>
          <a:prstGeom prst="wedgeRoundRectCallout">
            <a:avLst>
              <a:gd fmla="val 27630" name="adj1"/>
              <a:gd fmla="val 74371" name="adj2"/>
              <a:gd fmla="val 0" name="adj3"/>
            </a:avLst>
          </a:prstGeom>
          <a:solidFill>
            <a:schemeClr val="lt1"/>
          </a:solidFill>
          <a:ln cap="flat" cmpd="sng" w="38100">
            <a:solidFill>
              <a:srgbClr val="6AC39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1000"/>
              </a:spcBef>
              <a:spcAft>
                <a:spcPts val="0"/>
              </a:spcAft>
              <a:buClr>
                <a:srgbClr val="000000"/>
              </a:buClr>
              <a:buSzPts val="1500"/>
              <a:buFont typeface="Arial"/>
              <a:buNone/>
            </a:pPr>
            <a:r>
              <a:rPr b="1" i="0" lang="en-US" sz="1500" u="none" cap="none" strike="noStrike">
                <a:solidFill>
                  <a:srgbClr val="1F1F1F"/>
                </a:solidFill>
                <a:latin typeface="Raleway Medium"/>
                <a:ea typeface="Raleway Medium"/>
                <a:cs typeface="Raleway Medium"/>
                <a:sym typeface="Raleway Medium"/>
              </a:rPr>
              <a:t>National Boards allowed me to reflect on what is most important to me as an educator.  As I watched back my recordings, I saw many opportunities to improve a lesson or to slow down and listen more to my students.  We work in very fast paced settings, but the thing I learned most from the certification process is the importance of getting to know my students and learning along with them.</a:t>
            </a:r>
            <a:r>
              <a:rPr b="1" i="0" lang="en-US" sz="1500" u="none" cap="none" strike="noStrike">
                <a:solidFill>
                  <a:schemeClr val="dk1"/>
                </a:solidFill>
                <a:latin typeface="Raleway Medium"/>
                <a:ea typeface="Raleway Medium"/>
                <a:cs typeface="Raleway Medium"/>
                <a:sym typeface="Raleway Medium"/>
              </a:rPr>
              <a:t> </a:t>
            </a:r>
            <a:endParaRPr b="1" i="0" sz="1500" u="none" cap="none" strike="noStrike">
              <a:solidFill>
                <a:schemeClr val="dk1"/>
              </a:solidFill>
              <a:latin typeface="Raleway Medium"/>
              <a:ea typeface="Raleway Medium"/>
              <a:cs typeface="Raleway Medium"/>
              <a:sym typeface="Raleway Medium"/>
            </a:endParaRPr>
          </a:p>
          <a:p>
            <a:pPr indent="0" lvl="0" marL="0" marR="0" rtl="0" algn="ctr">
              <a:lnSpc>
                <a:spcPct val="90000"/>
              </a:lnSpc>
              <a:spcBef>
                <a:spcPts val="1000"/>
              </a:spcBef>
              <a:spcAft>
                <a:spcPts val="0"/>
              </a:spcAft>
              <a:buClr>
                <a:schemeClr val="dk1"/>
              </a:buClr>
              <a:buSzPts val="1100"/>
              <a:buFont typeface="Arial"/>
              <a:buNone/>
            </a:pPr>
            <a:r>
              <a:rPr b="1" i="0" lang="en-US" sz="1500" u="none" cap="none" strike="noStrike">
                <a:solidFill>
                  <a:schemeClr val="dk1"/>
                </a:solidFill>
                <a:latin typeface="Raleway Medium"/>
                <a:ea typeface="Raleway Medium"/>
                <a:cs typeface="Raleway Medium"/>
                <a:sym typeface="Raleway Medium"/>
              </a:rPr>
              <a:t>- Ashleigh Glickley, Jefferson County</a:t>
            </a:r>
            <a:endParaRPr b="1" i="0" sz="1500" u="none" cap="none" strike="noStrike">
              <a:solidFill>
                <a:schemeClr val="dk1"/>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ibre Franklin"/>
              <a:ea typeface="Libre Franklin"/>
              <a:cs typeface="Libre Franklin"/>
              <a:sym typeface="Libre Frankl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ph type="title"/>
          </p:nvPr>
        </p:nvSpPr>
        <p:spPr>
          <a:xfrm>
            <a:off x="0" y="211111"/>
            <a:ext cx="1824600" cy="13944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6700"/>
              <a:buNone/>
            </a:pPr>
            <a:r>
              <a:rPr b="1" lang="en-US" sz="7500">
                <a:latin typeface="Libre Franklin"/>
                <a:ea typeface="Libre Franklin"/>
                <a:cs typeface="Libre Franklin"/>
                <a:sym typeface="Libre Franklin"/>
              </a:rPr>
              <a:t>03</a:t>
            </a:r>
            <a:endParaRPr b="1" sz="7500">
              <a:latin typeface="Libre Franklin"/>
              <a:ea typeface="Libre Franklin"/>
              <a:cs typeface="Libre Franklin"/>
              <a:sym typeface="Libre Franklin"/>
            </a:endParaRPr>
          </a:p>
        </p:txBody>
      </p:sp>
      <p:sp>
        <p:nvSpPr>
          <p:cNvPr id="302" name="Google Shape;302;p25"/>
          <p:cNvSpPr txBox="1"/>
          <p:nvPr>
            <p:ph idx="4294967295" type="subTitle"/>
          </p:nvPr>
        </p:nvSpPr>
        <p:spPr>
          <a:xfrm>
            <a:off x="1699993" y="141549"/>
            <a:ext cx="7561994" cy="1394400"/>
          </a:xfrm>
          <a:prstGeom prst="rect">
            <a:avLst/>
          </a:prstGeom>
          <a:noFill/>
          <a:ln>
            <a:noFill/>
          </a:ln>
        </p:spPr>
        <p:txBody>
          <a:bodyPr anchorCtr="0" anchor="t" bIns="121900" lIns="121900" spcFirstLastPara="1" rIns="121900" wrap="square" tIns="121900">
            <a:normAutofit fontScale="92500" lnSpcReduction="10000"/>
          </a:bodyPr>
          <a:lstStyle/>
          <a:p>
            <a:pPr indent="0" lvl="0" marL="0" marR="0" rtl="0" algn="l">
              <a:lnSpc>
                <a:spcPct val="90000"/>
              </a:lnSpc>
              <a:spcBef>
                <a:spcPts val="0"/>
              </a:spcBef>
              <a:spcAft>
                <a:spcPts val="0"/>
              </a:spcAft>
              <a:buClr>
                <a:srgbClr val="102649"/>
              </a:buClr>
              <a:buSzPct val="200772"/>
              <a:buFont typeface="Arial"/>
              <a:buNone/>
            </a:pPr>
            <a:r>
              <a:t/>
            </a:r>
            <a:endParaRPr b="1" i="0" sz="2800" u="none" cap="none" strike="noStrike">
              <a:solidFill>
                <a:srgbClr val="102649"/>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102649"/>
              </a:buClr>
              <a:buSzPct val="78078"/>
              <a:buFont typeface="Arial"/>
              <a:buNone/>
            </a:pPr>
            <a:r>
              <a:rPr b="1" i="0" lang="en-US" sz="7200" u="none" cap="none" strike="noStrike">
                <a:solidFill>
                  <a:srgbClr val="102649"/>
                </a:solidFill>
                <a:latin typeface="Libre Franklin"/>
                <a:ea typeface="Libre Franklin"/>
                <a:cs typeface="Libre Franklin"/>
                <a:sym typeface="Libre Franklin"/>
              </a:rPr>
              <a:t>Getting Started</a:t>
            </a:r>
            <a:endParaRPr b="1" i="0" sz="7200" u="none" cap="none" strike="noStrike">
              <a:solidFill>
                <a:srgbClr val="102649"/>
              </a:solidFill>
              <a:latin typeface="Libre Franklin"/>
              <a:ea typeface="Libre Franklin"/>
              <a:cs typeface="Libre Franklin"/>
              <a:sym typeface="Libre Franklin"/>
            </a:endParaRPr>
          </a:p>
        </p:txBody>
      </p:sp>
      <p:pic>
        <p:nvPicPr>
          <p:cNvPr descr="Teacher helping students working in their textbooks." id="303" name="Google Shape;303;p25"/>
          <p:cNvPicPr preferRelativeResize="0"/>
          <p:nvPr/>
        </p:nvPicPr>
        <p:blipFill rotWithShape="1">
          <a:blip r:embed="rId3">
            <a:alphaModFix/>
          </a:blip>
          <a:srcRect b="0" l="0" r="0" t="0"/>
          <a:stretch/>
        </p:blipFill>
        <p:spPr>
          <a:xfrm>
            <a:off x="1427075" y="1535950"/>
            <a:ext cx="5680553" cy="3786101"/>
          </a:xfrm>
          <a:prstGeom prst="rect">
            <a:avLst/>
          </a:prstGeom>
          <a:noFill/>
          <a:ln>
            <a:noFill/>
          </a:ln>
        </p:spPr>
      </p:pic>
      <p:pic>
        <p:nvPicPr>
          <p:cNvPr descr="Teacher holding pictures for students to see." id="304" name="Google Shape;304;p25"/>
          <p:cNvPicPr preferRelativeResize="0"/>
          <p:nvPr/>
        </p:nvPicPr>
        <p:blipFill rotWithShape="1">
          <a:blip r:embed="rId4">
            <a:alphaModFix/>
          </a:blip>
          <a:srcRect b="0" l="12142" r="23512" t="0"/>
          <a:stretch/>
        </p:blipFill>
        <p:spPr>
          <a:xfrm>
            <a:off x="7818900" y="1535950"/>
            <a:ext cx="3641902" cy="3786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6"/>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Explore the Resources Available</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grpSp>
        <p:nvGrpSpPr>
          <p:cNvPr descr="Screenshot of the homepage for the candidate center webpage." id="310" name="Google Shape;310;p26"/>
          <p:cNvGrpSpPr/>
          <p:nvPr/>
        </p:nvGrpSpPr>
        <p:grpSpPr>
          <a:xfrm>
            <a:off x="1668303" y="1187994"/>
            <a:ext cx="2792619" cy="3569253"/>
            <a:chOff x="3717738" y="1389916"/>
            <a:chExt cx="2256297" cy="3204573"/>
          </a:xfrm>
        </p:grpSpPr>
        <p:pic>
          <p:nvPicPr>
            <p:cNvPr id="311" name="Google Shape;311;p26"/>
            <p:cNvPicPr preferRelativeResize="0"/>
            <p:nvPr/>
          </p:nvPicPr>
          <p:blipFill rotWithShape="1">
            <a:blip r:embed="rId3">
              <a:alphaModFix/>
            </a:blip>
            <a:srcRect b="0" l="0" r="4159" t="0"/>
            <a:stretch/>
          </p:blipFill>
          <p:spPr>
            <a:xfrm>
              <a:off x="3719489" y="2702118"/>
              <a:ext cx="2254546" cy="1892371"/>
            </a:xfrm>
            <a:prstGeom prst="rect">
              <a:avLst/>
            </a:prstGeom>
            <a:noFill/>
            <a:ln cap="flat" cmpd="sng" w="11825">
              <a:solidFill>
                <a:srgbClr val="000000"/>
              </a:solidFill>
              <a:prstDash val="solid"/>
              <a:round/>
              <a:headEnd len="sm" w="sm" type="none"/>
              <a:tailEnd len="sm" w="sm" type="none"/>
            </a:ln>
            <a:effectLst>
              <a:outerShdw blurRad="70728" rotWithShape="0" algn="bl" dir="5400000" dist="23576">
                <a:srgbClr val="000000">
                  <a:alpha val="49411"/>
                </a:srgbClr>
              </a:outerShdw>
            </a:effectLst>
          </p:spPr>
        </p:pic>
        <p:pic>
          <p:nvPicPr>
            <p:cNvPr id="312" name="Google Shape;312;p26"/>
            <p:cNvPicPr preferRelativeResize="0"/>
            <p:nvPr/>
          </p:nvPicPr>
          <p:blipFill rotWithShape="1">
            <a:blip r:embed="rId4">
              <a:alphaModFix/>
            </a:blip>
            <a:srcRect b="0" l="0" r="4159" t="0"/>
            <a:stretch/>
          </p:blipFill>
          <p:spPr>
            <a:xfrm>
              <a:off x="3717738" y="1389916"/>
              <a:ext cx="2254543" cy="1370689"/>
            </a:xfrm>
            <a:prstGeom prst="rect">
              <a:avLst/>
            </a:prstGeom>
            <a:noFill/>
            <a:ln cap="flat" cmpd="sng" w="11825">
              <a:solidFill>
                <a:srgbClr val="000000"/>
              </a:solidFill>
              <a:prstDash val="solid"/>
              <a:round/>
              <a:headEnd len="sm" w="sm" type="none"/>
              <a:tailEnd len="sm" w="sm" type="none"/>
            </a:ln>
            <a:effectLst>
              <a:outerShdw blurRad="70728" rotWithShape="0" algn="bl" dir="5400000" dist="23576">
                <a:srgbClr val="000000">
                  <a:alpha val="49411"/>
                </a:srgbClr>
              </a:outerShdw>
            </a:effectLst>
          </p:spPr>
        </p:pic>
      </p:grpSp>
      <p:pic>
        <p:nvPicPr>
          <p:cNvPr descr="Screenshot of the planning guide webpage first page" id="313" name="Google Shape;313;p26"/>
          <p:cNvPicPr preferRelativeResize="0"/>
          <p:nvPr/>
        </p:nvPicPr>
        <p:blipFill rotWithShape="1">
          <a:blip r:embed="rId5">
            <a:alphaModFix/>
          </a:blip>
          <a:srcRect b="0" l="0" r="0" t="0"/>
          <a:stretch/>
        </p:blipFill>
        <p:spPr>
          <a:xfrm>
            <a:off x="6894426" y="1180292"/>
            <a:ext cx="2792525" cy="3584674"/>
          </a:xfrm>
          <a:prstGeom prst="rect">
            <a:avLst/>
          </a:prstGeom>
          <a:noFill/>
          <a:ln cap="flat" cmpd="sng" w="9525">
            <a:solidFill>
              <a:srgbClr val="000000"/>
            </a:solidFill>
            <a:prstDash val="solid"/>
            <a:round/>
            <a:headEnd len="sm" w="sm" type="none"/>
            <a:tailEnd len="sm" w="sm" type="none"/>
          </a:ln>
          <a:effectLst>
            <a:outerShdw blurRad="49042" rotWithShape="0" algn="bl" dir="5400000" dist="16347">
              <a:srgbClr val="000000">
                <a:alpha val="49411"/>
              </a:srgbClr>
            </a:outerShdw>
          </a:effectLst>
        </p:spPr>
      </p:pic>
      <p:sp>
        <p:nvSpPr>
          <p:cNvPr id="314" name="Google Shape;314;p26"/>
          <p:cNvSpPr txBox="1"/>
          <p:nvPr/>
        </p:nvSpPr>
        <p:spPr>
          <a:xfrm>
            <a:off x="1565200" y="4835678"/>
            <a:ext cx="2998800" cy="1065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chemeClr val="hlink"/>
                </a:solidFill>
                <a:latin typeface="Raleway"/>
                <a:ea typeface="Raleway"/>
                <a:cs typeface="Raleway"/>
                <a:sym typeface="Raleway"/>
                <a:hlinkClick r:id="rId6"/>
              </a:rPr>
              <a:t>Candidate Center</a:t>
            </a:r>
            <a:endParaRPr b="1" i="0" sz="2400" u="none" cap="none" strike="noStrike">
              <a:solidFill>
                <a:srgbClr val="21A584"/>
              </a:solidFill>
              <a:latin typeface="Raleway"/>
              <a:ea typeface="Raleway"/>
              <a:cs typeface="Raleway"/>
              <a:sym typeface="Raleway"/>
            </a:endParaRPr>
          </a:p>
        </p:txBody>
      </p:sp>
      <p:sp>
        <p:nvSpPr>
          <p:cNvPr id="315" name="Google Shape;315;p26"/>
          <p:cNvSpPr txBox="1"/>
          <p:nvPr/>
        </p:nvSpPr>
        <p:spPr>
          <a:xfrm>
            <a:off x="6791275" y="4835678"/>
            <a:ext cx="2998800" cy="1065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chemeClr val="hlink"/>
                </a:solidFill>
                <a:latin typeface="Raleway"/>
                <a:ea typeface="Raleway"/>
                <a:cs typeface="Raleway"/>
                <a:sym typeface="Raleway"/>
                <a:hlinkClick r:id="rId7"/>
              </a:rPr>
              <a:t>Planning Guide</a:t>
            </a:r>
            <a:endParaRPr b="1" i="0" sz="2400" u="none" cap="none" strike="noStrike">
              <a:solidFill>
                <a:srgbClr val="21A584"/>
              </a:solidFill>
              <a:latin typeface="Raleway"/>
              <a:ea typeface="Raleway"/>
              <a:cs typeface="Raleway"/>
              <a:sym typeface="Ralew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7"/>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Homeroom</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pic>
        <p:nvPicPr>
          <p:cNvPr descr="Screenshot of the landing page on the homeroom webpage" id="321" name="Google Shape;321;p27"/>
          <p:cNvPicPr preferRelativeResize="0"/>
          <p:nvPr/>
        </p:nvPicPr>
        <p:blipFill rotWithShape="1">
          <a:blip r:embed="rId3">
            <a:alphaModFix/>
          </a:blip>
          <a:srcRect b="0" l="0" r="0" t="0"/>
          <a:stretch/>
        </p:blipFill>
        <p:spPr>
          <a:xfrm>
            <a:off x="530344" y="1557863"/>
            <a:ext cx="7239632" cy="3742275"/>
          </a:xfrm>
          <a:prstGeom prst="rect">
            <a:avLst/>
          </a:prstGeom>
          <a:noFill/>
          <a:ln>
            <a:noFill/>
          </a:ln>
        </p:spPr>
      </p:pic>
      <p:sp>
        <p:nvSpPr>
          <p:cNvPr id="322" name="Google Shape;322;p27"/>
          <p:cNvSpPr txBox="1"/>
          <p:nvPr/>
        </p:nvSpPr>
        <p:spPr>
          <a:xfrm>
            <a:off x="530350" y="1000550"/>
            <a:ext cx="3968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21A584"/>
                </a:solidFill>
                <a:latin typeface="Raleway"/>
                <a:ea typeface="Raleway"/>
                <a:cs typeface="Raleway"/>
                <a:sym typeface="Raleway"/>
                <a:hlinkClick r:id="rId4">
                  <a:extLst>
                    <a:ext uri="{A12FA001-AC4F-418D-AE19-62706E023703}">
                      <ahyp:hlinkClr val="tx"/>
                    </a:ext>
                  </a:extLst>
                </a:hlinkClick>
              </a:rPr>
              <a:t>http://www.nbpts.org/homeroom</a:t>
            </a:r>
            <a:endParaRPr b="1" i="0" sz="1700" u="none" cap="none" strike="noStrike">
              <a:solidFill>
                <a:srgbClr val="21A584"/>
              </a:solidFill>
              <a:latin typeface="Raleway"/>
              <a:ea typeface="Raleway"/>
              <a:cs typeface="Raleway"/>
              <a:sym typeface="Raleway"/>
            </a:endParaRPr>
          </a:p>
        </p:txBody>
      </p:sp>
      <p:pic>
        <p:nvPicPr>
          <p:cNvPr descr="Screenshot of session 1 image from the homeroom webpage." id="323" name="Google Shape;323;p27">
            <a:hlinkClick r:id="rId5"/>
          </p:cNvPr>
          <p:cNvPicPr preferRelativeResize="0"/>
          <p:nvPr/>
        </p:nvPicPr>
        <p:blipFill rotWithShape="1">
          <a:blip r:embed="rId6">
            <a:alphaModFix/>
          </a:blip>
          <a:srcRect b="0" l="0" r="0" t="0"/>
          <a:stretch/>
        </p:blipFill>
        <p:spPr>
          <a:xfrm>
            <a:off x="8440425" y="155025"/>
            <a:ext cx="2334050" cy="5737449"/>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8"/>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ATLAS</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sp>
        <p:nvSpPr>
          <p:cNvPr id="329" name="Google Shape;329;p28"/>
          <p:cNvSpPr txBox="1"/>
          <p:nvPr/>
        </p:nvSpPr>
        <p:spPr>
          <a:xfrm>
            <a:off x="530350" y="1000542"/>
            <a:ext cx="33942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21A584"/>
                </a:solidFill>
                <a:latin typeface="Raleway"/>
                <a:ea typeface="Raleway"/>
                <a:cs typeface="Raleway"/>
                <a:sym typeface="Raleway"/>
                <a:hlinkClick r:id="rId3">
                  <a:extLst>
                    <a:ext uri="{A12FA001-AC4F-418D-AE19-62706E023703}">
                      <ahyp:hlinkClr val="tx"/>
                    </a:ext>
                  </a:extLst>
                </a:hlinkClick>
              </a:rPr>
              <a:t>http://www.nbpts.org/atlas</a:t>
            </a:r>
            <a:endParaRPr b="1" i="0" sz="1700" u="none" cap="none" strike="noStrike">
              <a:solidFill>
                <a:srgbClr val="21A584"/>
              </a:solidFill>
              <a:latin typeface="Raleway"/>
              <a:ea typeface="Raleway"/>
              <a:cs typeface="Raleway"/>
              <a:sym typeface="Raleway"/>
            </a:endParaRPr>
          </a:p>
        </p:txBody>
      </p:sp>
      <p:sp>
        <p:nvSpPr>
          <p:cNvPr id="330" name="Google Shape;330;p28"/>
          <p:cNvSpPr txBox="1"/>
          <p:nvPr/>
        </p:nvSpPr>
        <p:spPr>
          <a:xfrm>
            <a:off x="7551775" y="815125"/>
            <a:ext cx="3693300" cy="40752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rgbClr val="242424"/>
              </a:buClr>
              <a:buSzPts val="1700"/>
              <a:buFont typeface="Raleway"/>
              <a:buChar char="●"/>
            </a:pPr>
            <a:r>
              <a:rPr b="0" i="0" lang="en-US" sz="1700" u="none" cap="none" strike="noStrike">
                <a:solidFill>
                  <a:srgbClr val="000000"/>
                </a:solidFill>
                <a:latin typeface="Raleway"/>
                <a:ea typeface="Raleway"/>
                <a:cs typeface="Raleway"/>
                <a:sym typeface="Raleway"/>
              </a:rPr>
              <a:t>Digital library of authentic, unedited video cases showing accomplished teachers in the classroom</a:t>
            </a:r>
            <a:endParaRPr b="0" i="0" sz="1700" u="none" cap="none" strike="noStrike">
              <a:solidFill>
                <a:srgbClr val="000000"/>
              </a:solidFill>
              <a:latin typeface="Raleway"/>
              <a:ea typeface="Raleway"/>
              <a:cs typeface="Raleway"/>
              <a:sym typeface="Raleway"/>
            </a:endParaRPr>
          </a:p>
          <a:p>
            <a:pPr indent="0" lvl="0" marL="457200" marR="0" rtl="0" algn="l">
              <a:lnSpc>
                <a:spcPct val="115000"/>
              </a:lnSpc>
              <a:spcBef>
                <a:spcPts val="0"/>
              </a:spcBef>
              <a:spcAft>
                <a:spcPts val="0"/>
              </a:spcAft>
              <a:buClr>
                <a:srgbClr val="000000"/>
              </a:buClr>
              <a:buSzPts val="600"/>
              <a:buFont typeface="Arial"/>
              <a:buNone/>
            </a:pPr>
            <a:r>
              <a:t/>
            </a:r>
            <a:endParaRPr b="0" i="0" sz="900" u="none" cap="none" strike="noStrike">
              <a:solidFill>
                <a:srgbClr val="000000"/>
              </a:solidFill>
              <a:latin typeface="Raleway"/>
              <a:ea typeface="Raleway"/>
              <a:cs typeface="Raleway"/>
              <a:sym typeface="Raleway"/>
            </a:endParaRPr>
          </a:p>
          <a:p>
            <a:pPr indent="-336550" lvl="0" marL="457200" marR="0" rtl="0" algn="l">
              <a:lnSpc>
                <a:spcPct val="115000"/>
              </a:lnSpc>
              <a:spcBef>
                <a:spcPts val="0"/>
              </a:spcBef>
              <a:spcAft>
                <a:spcPts val="0"/>
              </a:spcAft>
              <a:buClr>
                <a:srgbClr val="242424"/>
              </a:buClr>
              <a:buSzPts val="1700"/>
              <a:buFont typeface="Raleway"/>
              <a:buChar char="●"/>
            </a:pPr>
            <a:r>
              <a:rPr b="0" i="0" lang="en-US" sz="1700" u="none" cap="none" strike="noStrike">
                <a:solidFill>
                  <a:srgbClr val="000000"/>
                </a:solidFill>
                <a:latin typeface="Raleway"/>
                <a:ea typeface="Raleway"/>
                <a:cs typeface="Raleway"/>
                <a:sym typeface="Raleway"/>
              </a:rPr>
              <a:t>Vetted video cases representing the highest-scoring entries submitted by candidates</a:t>
            </a:r>
            <a:endParaRPr b="0" i="0" sz="1700" u="none" cap="none" strike="noStrike">
              <a:solidFill>
                <a:srgbClr val="000000"/>
              </a:solidFill>
              <a:latin typeface="Raleway"/>
              <a:ea typeface="Raleway"/>
              <a:cs typeface="Raleway"/>
              <a:sym typeface="Raleway"/>
            </a:endParaRPr>
          </a:p>
          <a:p>
            <a:pPr indent="0" lvl="0" marL="457200" marR="0" rtl="0" algn="l">
              <a:lnSpc>
                <a:spcPct val="115000"/>
              </a:lnSpc>
              <a:spcBef>
                <a:spcPts val="0"/>
              </a:spcBef>
              <a:spcAft>
                <a:spcPts val="0"/>
              </a:spcAft>
              <a:buClr>
                <a:srgbClr val="000000"/>
              </a:buClr>
              <a:buSzPts val="600"/>
              <a:buFont typeface="Arial"/>
              <a:buNone/>
            </a:pPr>
            <a:r>
              <a:t/>
            </a:r>
            <a:endParaRPr b="0" i="0" sz="900" u="none" cap="none" strike="noStrike">
              <a:solidFill>
                <a:srgbClr val="000000"/>
              </a:solidFill>
              <a:latin typeface="Raleway"/>
              <a:ea typeface="Raleway"/>
              <a:cs typeface="Raleway"/>
              <a:sym typeface="Raleway"/>
            </a:endParaRPr>
          </a:p>
          <a:p>
            <a:pPr indent="-336550" lvl="0" marL="457200" marR="0" rtl="0" algn="l">
              <a:lnSpc>
                <a:spcPct val="115000"/>
              </a:lnSpc>
              <a:spcBef>
                <a:spcPts val="0"/>
              </a:spcBef>
              <a:spcAft>
                <a:spcPts val="0"/>
              </a:spcAft>
              <a:buClr>
                <a:srgbClr val="242424"/>
              </a:buClr>
              <a:buSzPts val="1700"/>
              <a:buFont typeface="Raleway"/>
              <a:buChar char="●"/>
            </a:pPr>
            <a:r>
              <a:rPr b="0" i="0" lang="en-US" sz="1700" u="none" cap="none" strike="noStrike">
                <a:solidFill>
                  <a:srgbClr val="000000"/>
                </a:solidFill>
                <a:latin typeface="Raleway"/>
                <a:ea typeface="Raleway"/>
                <a:cs typeface="Raleway"/>
                <a:sym typeface="Raleway"/>
              </a:rPr>
              <a:t>All National Board candidates receive FREE access to up to 25 cases during their candidacy..!</a:t>
            </a:r>
            <a:endParaRPr b="0" i="0" sz="1700" u="none" cap="none" strike="noStrike">
              <a:solidFill>
                <a:srgbClr val="000000"/>
              </a:solidFill>
              <a:latin typeface="Arial"/>
              <a:ea typeface="Arial"/>
              <a:cs typeface="Arial"/>
              <a:sym typeface="Arial"/>
            </a:endParaRPr>
          </a:p>
        </p:txBody>
      </p:sp>
      <p:pic>
        <p:nvPicPr>
          <p:cNvPr descr="Screenshot of the ATLAS landing page on the atlas webpage." id="331" name="Google Shape;331;p28"/>
          <p:cNvPicPr preferRelativeResize="0"/>
          <p:nvPr/>
        </p:nvPicPr>
        <p:blipFill rotWithShape="1">
          <a:blip r:embed="rId4">
            <a:alphaModFix/>
          </a:blip>
          <a:srcRect b="17302" l="0" r="0" t="1198"/>
          <a:stretch/>
        </p:blipFill>
        <p:spPr>
          <a:xfrm>
            <a:off x="1090625" y="1599524"/>
            <a:ext cx="6021501" cy="3840950"/>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9"/>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Kentucky NBCT Network</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sp>
        <p:nvSpPr>
          <p:cNvPr id="337" name="Google Shape;337;p29"/>
          <p:cNvSpPr txBox="1"/>
          <p:nvPr/>
        </p:nvSpPr>
        <p:spPr>
          <a:xfrm>
            <a:off x="530350" y="1000550"/>
            <a:ext cx="44172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chemeClr val="hlink"/>
                </a:solidFill>
                <a:latin typeface="Raleway"/>
                <a:ea typeface="Raleway"/>
                <a:cs typeface="Raleway"/>
                <a:sym typeface="Raleway"/>
                <a:hlinkClick r:id="rId3"/>
              </a:rPr>
              <a:t>https://kynbctnetwork.weebly.com/</a:t>
            </a:r>
            <a:r>
              <a:rPr b="1" i="0" lang="en-US" sz="1700" u="none" cap="none" strike="noStrike">
                <a:solidFill>
                  <a:srgbClr val="21A584"/>
                </a:solidFill>
                <a:latin typeface="Raleway"/>
                <a:ea typeface="Raleway"/>
                <a:cs typeface="Raleway"/>
                <a:sym typeface="Raleway"/>
              </a:rPr>
              <a:t> </a:t>
            </a:r>
            <a:endParaRPr b="1" i="0" sz="1700" u="none" cap="none" strike="noStrike">
              <a:solidFill>
                <a:srgbClr val="21A584"/>
              </a:solidFill>
              <a:latin typeface="Raleway"/>
              <a:ea typeface="Raleway"/>
              <a:cs typeface="Raleway"/>
              <a:sym typeface="Raleway"/>
            </a:endParaRPr>
          </a:p>
        </p:txBody>
      </p:sp>
      <p:sp>
        <p:nvSpPr>
          <p:cNvPr id="338" name="Google Shape;338;p29"/>
          <p:cNvSpPr txBox="1"/>
          <p:nvPr/>
        </p:nvSpPr>
        <p:spPr>
          <a:xfrm>
            <a:off x="703175" y="1585625"/>
            <a:ext cx="10379400" cy="382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21A584"/>
                </a:solidFill>
                <a:latin typeface="Raleway"/>
                <a:ea typeface="Raleway"/>
                <a:cs typeface="Raleway"/>
                <a:sym typeface="Raleway"/>
              </a:rPr>
              <a:t>Lifetime membership for $25</a:t>
            </a:r>
            <a:endParaRPr b="1" i="0" sz="1900" u="none" cap="none" strike="noStrike">
              <a:solidFill>
                <a:srgbClr val="21A584"/>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102649"/>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Membership benefits:</a:t>
            </a:r>
            <a:endParaRPr b="0" i="0" sz="1900" u="none" cap="none" strike="noStrike">
              <a:solidFill>
                <a:schemeClr val="dk1"/>
              </a:solidFill>
              <a:latin typeface="Raleway"/>
              <a:ea typeface="Raleway"/>
              <a:cs typeface="Raleway"/>
              <a:sym typeface="Raleway"/>
            </a:endParaRPr>
          </a:p>
          <a:p>
            <a:pPr indent="-349250" lvl="0" marL="457200" marR="0" rtl="0" algn="l">
              <a:lnSpc>
                <a:spcPct val="115000"/>
              </a:lnSpc>
              <a:spcBef>
                <a:spcPts val="600"/>
              </a:spcBef>
              <a:spcAft>
                <a:spcPts val="0"/>
              </a:spcAft>
              <a:buClr>
                <a:schemeClr val="dk1"/>
              </a:buClr>
              <a:buSzPts val="1900"/>
              <a:buFont typeface="Raleway"/>
              <a:buChar char="●"/>
            </a:pPr>
            <a:r>
              <a:rPr b="0" i="0" lang="en-US" sz="1900" u="none" cap="none" strike="noStrike">
                <a:solidFill>
                  <a:schemeClr val="dk1"/>
                </a:solidFill>
                <a:highlight>
                  <a:srgbClr val="FFFFFF"/>
                </a:highlight>
                <a:latin typeface="Raleway"/>
                <a:ea typeface="Raleway"/>
                <a:cs typeface="Raleway"/>
                <a:sym typeface="Raleway"/>
              </a:rPr>
              <a:t>Opportunities to network with like-minded NBCTs in Kentucky and across the country</a:t>
            </a:r>
            <a:endParaRPr b="0" i="0" sz="1900" u="none" cap="none" strike="noStrike">
              <a:solidFill>
                <a:schemeClr val="dk1"/>
              </a:solidFill>
              <a:highlight>
                <a:srgbClr val="FFFFFF"/>
              </a:highlight>
              <a:latin typeface="Raleway"/>
              <a:ea typeface="Raleway"/>
              <a:cs typeface="Raleway"/>
              <a:sym typeface="Raleway"/>
            </a:endParaRPr>
          </a:p>
          <a:p>
            <a:pPr indent="-349250" lvl="0" marL="457200" marR="0" rtl="0" algn="l">
              <a:lnSpc>
                <a:spcPct val="115000"/>
              </a:lnSpc>
              <a:spcBef>
                <a:spcPts val="0"/>
              </a:spcBef>
              <a:spcAft>
                <a:spcPts val="0"/>
              </a:spcAft>
              <a:buClr>
                <a:schemeClr val="dk1"/>
              </a:buClr>
              <a:buSzPts val="1900"/>
              <a:buFont typeface="Raleway"/>
              <a:buChar char="●"/>
            </a:pPr>
            <a:r>
              <a:rPr b="0" i="0" lang="en-US" sz="1900" u="none" cap="none" strike="noStrike">
                <a:solidFill>
                  <a:schemeClr val="dk1"/>
                </a:solidFill>
                <a:highlight>
                  <a:srgbClr val="FFFFFF"/>
                </a:highlight>
                <a:latin typeface="Raleway"/>
                <a:ea typeface="Raleway"/>
                <a:cs typeface="Raleway"/>
                <a:sym typeface="Raleway"/>
              </a:rPr>
              <a:t>Leadership opportunities and ways to grow and stretch beyond certification </a:t>
            </a:r>
            <a:endParaRPr b="0" i="0" sz="1900" u="none" cap="none" strike="noStrike">
              <a:solidFill>
                <a:schemeClr val="dk1"/>
              </a:solidFill>
              <a:highlight>
                <a:srgbClr val="FFFFFF"/>
              </a:highlight>
              <a:latin typeface="Raleway"/>
              <a:ea typeface="Raleway"/>
              <a:cs typeface="Raleway"/>
              <a:sym typeface="Raleway"/>
            </a:endParaRPr>
          </a:p>
          <a:p>
            <a:pPr indent="-349250" lvl="0" marL="457200" marR="0" rtl="0" algn="l">
              <a:lnSpc>
                <a:spcPct val="115000"/>
              </a:lnSpc>
              <a:spcBef>
                <a:spcPts val="0"/>
              </a:spcBef>
              <a:spcAft>
                <a:spcPts val="0"/>
              </a:spcAft>
              <a:buClr>
                <a:schemeClr val="dk1"/>
              </a:buClr>
              <a:buSzPts val="1900"/>
              <a:buFont typeface="Raleway"/>
              <a:buChar char="●"/>
            </a:pPr>
            <a:r>
              <a:rPr b="0" i="0" lang="en-US" sz="1900" u="none" cap="none" strike="noStrike">
                <a:solidFill>
                  <a:schemeClr val="dk1"/>
                </a:solidFill>
                <a:highlight>
                  <a:srgbClr val="FFFFFF"/>
                </a:highlight>
                <a:latin typeface="Raleway"/>
                <a:ea typeface="Raleway"/>
                <a:cs typeface="Raleway"/>
                <a:sym typeface="Raleway"/>
              </a:rPr>
              <a:t>Access to high quality resources  </a:t>
            </a:r>
            <a:endParaRPr b="0" i="0" sz="1900" u="none" cap="none" strike="noStrike">
              <a:solidFill>
                <a:schemeClr val="dk1"/>
              </a:solidFill>
              <a:highlight>
                <a:srgbClr val="FFFFFF"/>
              </a:highlight>
              <a:latin typeface="Raleway"/>
              <a:ea typeface="Raleway"/>
              <a:cs typeface="Raleway"/>
              <a:sym typeface="Raleway"/>
            </a:endParaRPr>
          </a:p>
          <a:p>
            <a:pPr indent="-349250" lvl="0" marL="457200" marR="0" rtl="0" algn="l">
              <a:lnSpc>
                <a:spcPct val="115000"/>
              </a:lnSpc>
              <a:spcBef>
                <a:spcPts val="0"/>
              </a:spcBef>
              <a:spcAft>
                <a:spcPts val="0"/>
              </a:spcAft>
              <a:buClr>
                <a:schemeClr val="dk1"/>
              </a:buClr>
              <a:buSzPts val="1900"/>
              <a:buFont typeface="Raleway"/>
              <a:buChar char="●"/>
            </a:pPr>
            <a:r>
              <a:rPr b="0" i="0" lang="en-US" sz="1900" u="none" cap="none" strike="noStrike">
                <a:solidFill>
                  <a:schemeClr val="dk1"/>
                </a:solidFill>
                <a:highlight>
                  <a:srgbClr val="FFFFFF"/>
                </a:highlight>
                <a:latin typeface="Raleway"/>
                <a:ea typeface="Raleway"/>
                <a:cs typeface="Raleway"/>
                <a:sym typeface="Raleway"/>
              </a:rPr>
              <a:t>Access to NBCT mentor list (mentors set individual fees)</a:t>
            </a:r>
            <a:endParaRPr b="0" i="0" sz="1900" u="none" cap="none" strike="noStrike">
              <a:solidFill>
                <a:schemeClr val="dk1"/>
              </a:solidFill>
              <a:highlight>
                <a:srgbClr val="FFFFFF"/>
              </a:highlight>
              <a:latin typeface="Raleway"/>
              <a:ea typeface="Raleway"/>
              <a:cs typeface="Raleway"/>
              <a:sym typeface="Raleway"/>
            </a:endParaRPr>
          </a:p>
          <a:p>
            <a:pPr indent="-349250" lvl="0" marL="457200" marR="0" rtl="0" algn="l">
              <a:lnSpc>
                <a:spcPct val="115000"/>
              </a:lnSpc>
              <a:spcBef>
                <a:spcPts val="0"/>
              </a:spcBef>
              <a:spcAft>
                <a:spcPts val="0"/>
              </a:spcAft>
              <a:buClr>
                <a:schemeClr val="dk1"/>
              </a:buClr>
              <a:buSzPts val="1900"/>
              <a:buFont typeface="Raleway"/>
              <a:buChar char="●"/>
            </a:pPr>
            <a:r>
              <a:rPr b="0" i="0" lang="en-US" sz="1900" u="none" cap="none" strike="noStrike">
                <a:solidFill>
                  <a:schemeClr val="dk1"/>
                </a:solidFill>
                <a:highlight>
                  <a:srgbClr val="FFFFFF"/>
                </a:highlight>
                <a:latin typeface="Raleway"/>
                <a:ea typeface="Raleway"/>
                <a:cs typeface="Raleway"/>
                <a:sym typeface="Raleway"/>
              </a:rPr>
              <a:t>​Cool #NBCTStrong Swag</a:t>
            </a:r>
            <a:endParaRPr b="0" i="0" sz="1900" u="none" cap="none" strike="noStrike">
              <a:solidFill>
                <a:schemeClr val="dk1"/>
              </a:solidFill>
              <a:highlight>
                <a:srgbClr val="FFFFFF"/>
              </a:highlight>
              <a:latin typeface="Raleway"/>
              <a:ea typeface="Raleway"/>
              <a:cs typeface="Raleway"/>
              <a:sym typeface="Raleway"/>
            </a:endParaRPr>
          </a:p>
          <a:p>
            <a:pPr indent="-349250" lvl="0" marL="457200" marR="0" rtl="0" algn="l">
              <a:lnSpc>
                <a:spcPct val="115000"/>
              </a:lnSpc>
              <a:spcBef>
                <a:spcPts val="0"/>
              </a:spcBef>
              <a:spcAft>
                <a:spcPts val="0"/>
              </a:spcAft>
              <a:buClr>
                <a:schemeClr val="dk1"/>
              </a:buClr>
              <a:buSzPts val="1900"/>
              <a:buFont typeface="Raleway"/>
              <a:buChar char="●"/>
            </a:pPr>
            <a:r>
              <a:rPr b="0" i="0" lang="en-US" sz="1900" u="none" cap="none" strike="noStrike">
                <a:solidFill>
                  <a:schemeClr val="dk1"/>
                </a:solidFill>
                <a:highlight>
                  <a:srgbClr val="FFFFFF"/>
                </a:highlight>
                <a:latin typeface="Raleway"/>
                <a:ea typeface="Raleway"/>
                <a:cs typeface="Raleway"/>
                <a:sym typeface="Raleway"/>
              </a:rPr>
              <a:t>A chance to make a real difference in improving education for ALL Kentucky public school students</a:t>
            </a:r>
            <a:endParaRPr b="0" i="0" sz="1900" u="none" cap="none" strike="noStrike">
              <a:solidFill>
                <a:schemeClr val="dk1"/>
              </a:solidFill>
              <a:highlight>
                <a:srgbClr val="FFFFFF"/>
              </a:highlight>
              <a:latin typeface="Raleway"/>
              <a:ea typeface="Raleway"/>
              <a:cs typeface="Raleway"/>
              <a:sym typeface="Raleway"/>
            </a:endParaRPr>
          </a:p>
          <a:p>
            <a:pPr indent="0" lvl="0" marL="0" marR="0" rtl="0" algn="l">
              <a:lnSpc>
                <a:spcPct val="100000"/>
              </a:lnSpc>
              <a:spcBef>
                <a:spcPts val="400"/>
              </a:spcBef>
              <a:spcAft>
                <a:spcPts val="0"/>
              </a:spcAft>
              <a:buClr>
                <a:srgbClr val="000000"/>
              </a:buClr>
              <a:buSzPts val="1900"/>
              <a:buFont typeface="Arial"/>
              <a:buNone/>
            </a:pPr>
            <a:r>
              <a:t/>
            </a:r>
            <a:endParaRPr b="0" i="0" sz="1900" u="none" cap="none" strike="noStrike">
              <a:solidFill>
                <a:srgbClr val="102649"/>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a:solidFill>
                  <a:schemeClr val="dk1"/>
                </a:solidFill>
                <a:latin typeface="Raleway Black"/>
                <a:ea typeface="Raleway Black"/>
                <a:cs typeface="Raleway Black"/>
                <a:sym typeface="Raleway Black"/>
              </a:rPr>
              <a:t>Welcome! Please introduce yourself</a:t>
            </a:r>
            <a:endParaRPr b="1">
              <a:solidFill>
                <a:schemeClr val="dk1"/>
              </a:solidFill>
              <a:latin typeface="Raleway Black"/>
              <a:ea typeface="Raleway Black"/>
              <a:cs typeface="Raleway Black"/>
              <a:sym typeface="Raleway Black"/>
            </a:endParaRPr>
          </a:p>
        </p:txBody>
      </p:sp>
      <p:sp>
        <p:nvSpPr>
          <p:cNvPr id="119" name="Google Shape;119;p2"/>
          <p:cNvSpPr txBox="1"/>
          <p:nvPr>
            <p:ph idx="1" type="body"/>
          </p:nvPr>
        </p:nvSpPr>
        <p:spPr>
          <a:xfrm>
            <a:off x="838200" y="1484150"/>
            <a:ext cx="10630500" cy="4833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en-US" sz="3000">
                <a:solidFill>
                  <a:srgbClr val="007780"/>
                </a:solidFill>
                <a:latin typeface="Raleway Medium"/>
                <a:ea typeface="Raleway Medium"/>
                <a:cs typeface="Raleway Medium"/>
                <a:sym typeface="Raleway Medium"/>
              </a:rPr>
              <a:t>Please share:</a:t>
            </a:r>
            <a:endParaRPr b="1" sz="3000">
              <a:solidFill>
                <a:srgbClr val="007780"/>
              </a:solidFill>
              <a:latin typeface="Raleway Medium"/>
              <a:ea typeface="Raleway Medium"/>
              <a:cs typeface="Raleway Medium"/>
              <a:sym typeface="Raleway Medium"/>
            </a:endParaRPr>
          </a:p>
          <a:p>
            <a:pPr indent="-419100" lvl="0" marL="457200" rtl="0" algn="l">
              <a:lnSpc>
                <a:spcPct val="90000"/>
              </a:lnSpc>
              <a:spcBef>
                <a:spcPts val="1000"/>
              </a:spcBef>
              <a:spcAft>
                <a:spcPts val="0"/>
              </a:spcAft>
              <a:buSzPts val="3000"/>
              <a:buFont typeface="Raleway"/>
              <a:buChar char="•"/>
            </a:pPr>
            <a:r>
              <a:rPr lang="en-US" sz="3000">
                <a:latin typeface="Raleway Medium"/>
                <a:ea typeface="Raleway Medium"/>
                <a:cs typeface="Raleway Medium"/>
                <a:sym typeface="Raleway Medium"/>
              </a:rPr>
              <a:t>Your name</a:t>
            </a:r>
            <a:endParaRPr sz="3000">
              <a:latin typeface="Raleway Medium"/>
              <a:ea typeface="Raleway Medium"/>
              <a:cs typeface="Raleway Medium"/>
              <a:sym typeface="Raleway Medium"/>
            </a:endParaRPr>
          </a:p>
          <a:p>
            <a:pPr indent="-419100" lvl="0" marL="457200" rtl="0" algn="l">
              <a:lnSpc>
                <a:spcPct val="90000"/>
              </a:lnSpc>
              <a:spcBef>
                <a:spcPts val="0"/>
              </a:spcBef>
              <a:spcAft>
                <a:spcPts val="0"/>
              </a:spcAft>
              <a:buSzPts val="3000"/>
              <a:buFont typeface="Raleway"/>
              <a:buChar char="•"/>
            </a:pPr>
            <a:r>
              <a:rPr lang="en-US" sz="3000">
                <a:latin typeface="Raleway Medium"/>
                <a:ea typeface="Raleway Medium"/>
                <a:cs typeface="Raleway Medium"/>
                <a:sym typeface="Raleway Medium"/>
              </a:rPr>
              <a:t>Your school</a:t>
            </a:r>
            <a:endParaRPr sz="3000">
              <a:latin typeface="Raleway Medium"/>
              <a:ea typeface="Raleway Medium"/>
              <a:cs typeface="Raleway Medium"/>
              <a:sym typeface="Raleway Medium"/>
            </a:endParaRPr>
          </a:p>
          <a:p>
            <a:pPr indent="-419100" lvl="0" marL="457200" rtl="0" algn="l">
              <a:lnSpc>
                <a:spcPct val="90000"/>
              </a:lnSpc>
              <a:spcBef>
                <a:spcPts val="0"/>
              </a:spcBef>
              <a:spcAft>
                <a:spcPts val="0"/>
              </a:spcAft>
              <a:buSzPts val="3000"/>
              <a:buFont typeface="Raleway Medium"/>
              <a:buChar char="•"/>
            </a:pPr>
            <a:r>
              <a:rPr lang="en-US" sz="3000">
                <a:latin typeface="Raleway Medium"/>
                <a:ea typeface="Raleway Medium"/>
                <a:cs typeface="Raleway Medium"/>
                <a:sym typeface="Raleway Medium"/>
              </a:rPr>
              <a:t>Your subject area</a:t>
            </a:r>
            <a:endParaRPr sz="3000">
              <a:latin typeface="Raleway Medium"/>
              <a:ea typeface="Raleway Medium"/>
              <a:cs typeface="Raleway Medium"/>
              <a:sym typeface="Raleway Medium"/>
            </a:endParaRPr>
          </a:p>
          <a:p>
            <a:pPr indent="0" lvl="0" marL="0" rtl="0" algn="l">
              <a:lnSpc>
                <a:spcPct val="90000"/>
              </a:lnSpc>
              <a:spcBef>
                <a:spcPts val="1000"/>
              </a:spcBef>
              <a:spcAft>
                <a:spcPts val="0"/>
              </a:spcAft>
              <a:buSzPts val="1800"/>
              <a:buNone/>
            </a:pPr>
            <a:r>
              <a:t/>
            </a:r>
            <a:endParaRPr sz="1600">
              <a:latin typeface="Raleway Medium"/>
              <a:ea typeface="Raleway Medium"/>
              <a:cs typeface="Raleway Medium"/>
              <a:sym typeface="Raleway Medium"/>
            </a:endParaRPr>
          </a:p>
          <a:p>
            <a:pPr indent="0" lvl="0" marL="0" rtl="0" algn="l">
              <a:lnSpc>
                <a:spcPct val="90000"/>
              </a:lnSpc>
              <a:spcBef>
                <a:spcPts val="1000"/>
              </a:spcBef>
              <a:spcAft>
                <a:spcPts val="0"/>
              </a:spcAft>
              <a:buSzPts val="1800"/>
              <a:buNone/>
            </a:pPr>
            <a:r>
              <a:rPr b="1" lang="en-US" sz="3000">
                <a:solidFill>
                  <a:srgbClr val="007780"/>
                </a:solidFill>
                <a:latin typeface="Raleway Medium"/>
                <a:ea typeface="Raleway Medium"/>
                <a:cs typeface="Raleway Medium"/>
                <a:sym typeface="Raleway Medium"/>
              </a:rPr>
              <a:t>Either:</a:t>
            </a:r>
            <a:endParaRPr b="1" sz="3000">
              <a:solidFill>
                <a:srgbClr val="007780"/>
              </a:solidFill>
              <a:latin typeface="Raleway Medium"/>
              <a:ea typeface="Raleway Medium"/>
              <a:cs typeface="Raleway Medium"/>
              <a:sym typeface="Raleway Medium"/>
            </a:endParaRPr>
          </a:p>
          <a:p>
            <a:pPr indent="-419100" lvl="0" marL="457200" rtl="0" algn="l">
              <a:lnSpc>
                <a:spcPct val="90000"/>
              </a:lnSpc>
              <a:spcBef>
                <a:spcPts val="0"/>
              </a:spcBef>
              <a:spcAft>
                <a:spcPts val="0"/>
              </a:spcAft>
              <a:buSzPts val="3000"/>
              <a:buFont typeface="Raleway"/>
              <a:buChar char="•"/>
            </a:pPr>
            <a:r>
              <a:rPr lang="en-US" sz="3000">
                <a:latin typeface="Raleway Medium"/>
                <a:ea typeface="Raleway Medium"/>
                <a:cs typeface="Raleway Medium"/>
                <a:sym typeface="Raleway Medium"/>
              </a:rPr>
              <a:t>A celebration (personal or professional) from this week</a:t>
            </a:r>
            <a:endParaRPr sz="3000">
              <a:latin typeface="Raleway Medium"/>
              <a:ea typeface="Raleway Medium"/>
              <a:cs typeface="Raleway Medium"/>
              <a:sym typeface="Raleway Medium"/>
            </a:endParaRPr>
          </a:p>
          <a:p>
            <a:pPr indent="-419100" lvl="0" marL="457200" rtl="0" algn="l">
              <a:lnSpc>
                <a:spcPct val="90000"/>
              </a:lnSpc>
              <a:spcBef>
                <a:spcPts val="0"/>
              </a:spcBef>
              <a:spcAft>
                <a:spcPts val="0"/>
              </a:spcAft>
              <a:buSzPts val="3000"/>
              <a:buFont typeface="Raleway Medium"/>
              <a:buChar char="•"/>
            </a:pPr>
            <a:r>
              <a:rPr lang="en-US" sz="3000">
                <a:latin typeface="Raleway Medium"/>
                <a:ea typeface="Raleway Medium"/>
                <a:cs typeface="Raleway Medium"/>
                <a:sym typeface="Raleway Medium"/>
              </a:rPr>
              <a:t>Something you hope to learn from today’s session</a:t>
            </a:r>
            <a:endParaRPr sz="3000">
              <a:latin typeface="Raleway Medium"/>
              <a:ea typeface="Raleway Medium"/>
              <a:cs typeface="Raleway Medium"/>
              <a:sym typeface="Raleway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0"/>
          <p:cNvSpPr txBox="1"/>
          <p:nvPr>
            <p:ph type="title"/>
          </p:nvPr>
        </p:nvSpPr>
        <p:spPr>
          <a:xfrm>
            <a:off x="534375" y="337125"/>
            <a:ext cx="113328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rPr lang="en-US" sz="3800">
                <a:solidFill>
                  <a:srgbClr val="1C2A2F"/>
                </a:solidFill>
                <a:latin typeface="Raleway Black"/>
                <a:ea typeface="Raleway Black"/>
                <a:cs typeface="Raleway Black"/>
                <a:sym typeface="Raleway Black"/>
              </a:rPr>
              <a:t>Action Items</a:t>
            </a:r>
            <a:endParaRPr sz="38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sz="3960"/>
          </a:p>
        </p:txBody>
      </p:sp>
      <p:sp>
        <p:nvSpPr>
          <p:cNvPr id="344" name="Google Shape;344;p30"/>
          <p:cNvSpPr txBox="1"/>
          <p:nvPr/>
        </p:nvSpPr>
        <p:spPr>
          <a:xfrm>
            <a:off x="534375" y="1028150"/>
            <a:ext cx="10884300" cy="4537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rgbClr val="242424"/>
              </a:buClr>
              <a:buSzPts val="1600"/>
              <a:buFont typeface="Raleway"/>
              <a:buChar char="●"/>
            </a:pPr>
            <a:r>
              <a:rPr b="0" i="0" lang="en-US" sz="1600" u="none" cap="none" strike="noStrike">
                <a:solidFill>
                  <a:schemeClr val="dk1"/>
                </a:solidFill>
                <a:latin typeface="Raleway"/>
                <a:ea typeface="Raleway"/>
                <a:cs typeface="Raleway"/>
                <a:sym typeface="Raleway"/>
              </a:rPr>
              <a:t>Determine your </a:t>
            </a:r>
            <a:r>
              <a:rPr b="1" i="0" lang="en-US" sz="1600" u="none" cap="none" strike="noStrike">
                <a:solidFill>
                  <a:srgbClr val="21A584"/>
                </a:solidFill>
                <a:uFill>
                  <a:noFill/>
                </a:uFill>
                <a:latin typeface="Raleway"/>
                <a:ea typeface="Raleway"/>
                <a:cs typeface="Raleway"/>
                <a:sym typeface="Raleway"/>
                <a:hlinkClick r:id="rId3">
                  <a:extLst>
                    <a:ext uri="{A12FA001-AC4F-418D-AE19-62706E023703}">
                      <ahyp:hlinkClr val="tx"/>
                    </a:ext>
                  </a:extLst>
                </a:hlinkClick>
              </a:rPr>
              <a:t>Certificate Area</a:t>
            </a:r>
            <a:endParaRPr b="1" i="0" sz="1600" u="none" cap="none" strike="noStrike">
              <a:solidFill>
                <a:srgbClr val="21A584"/>
              </a:solidFill>
              <a:latin typeface="Raleway"/>
              <a:ea typeface="Raleway"/>
              <a:cs typeface="Raleway"/>
              <a:sym typeface="Raleway"/>
            </a:endParaRPr>
          </a:p>
          <a:p>
            <a:pPr indent="-330200" lvl="1" marL="914400" marR="0" rtl="0" algn="l">
              <a:lnSpc>
                <a:spcPct val="115000"/>
              </a:lnSpc>
              <a:spcBef>
                <a:spcPts val="0"/>
              </a:spcBef>
              <a:spcAft>
                <a:spcPts val="0"/>
              </a:spcAft>
              <a:buClr>
                <a:schemeClr val="dk1"/>
              </a:buClr>
              <a:buSzPts val="1600"/>
              <a:buFont typeface="Raleway"/>
              <a:buChar char="○"/>
            </a:pPr>
            <a:r>
              <a:rPr b="0" i="0" lang="en-US" sz="1600" u="none" cap="none" strike="noStrike">
                <a:solidFill>
                  <a:schemeClr val="dk1"/>
                </a:solidFill>
                <a:latin typeface="Raleway"/>
                <a:ea typeface="Raleway"/>
                <a:cs typeface="Raleway"/>
                <a:sym typeface="Raleway"/>
              </a:rPr>
              <a:t>16 disciplines, across 4 age ranges </a:t>
            </a:r>
            <a:endParaRPr b="0" i="0" sz="16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Raleway"/>
              <a:ea typeface="Raleway"/>
              <a:cs typeface="Raleway"/>
              <a:sym typeface="Raleway"/>
            </a:endParaRPr>
          </a:p>
          <a:p>
            <a:pPr indent="-330200" lvl="0" marL="457200" marR="0" rtl="0" algn="l">
              <a:lnSpc>
                <a:spcPct val="115000"/>
              </a:lnSpc>
              <a:spcBef>
                <a:spcPts val="0"/>
              </a:spcBef>
              <a:spcAft>
                <a:spcPts val="0"/>
              </a:spcAft>
              <a:buClr>
                <a:srgbClr val="242424"/>
              </a:buClr>
              <a:buSzPts val="1600"/>
              <a:buFont typeface="Raleway"/>
              <a:buChar char="●"/>
            </a:pPr>
            <a:r>
              <a:rPr b="1" i="0" lang="en-US" sz="1600" u="none" cap="none" strike="noStrike">
                <a:solidFill>
                  <a:srgbClr val="21A584"/>
                </a:solidFill>
                <a:uFill>
                  <a:noFill/>
                </a:uFill>
                <a:latin typeface="Raleway"/>
                <a:ea typeface="Raleway"/>
                <a:cs typeface="Raleway"/>
                <a:sym typeface="Raleway"/>
                <a:hlinkClick r:id="rId4">
                  <a:extLst>
                    <a:ext uri="{A12FA001-AC4F-418D-AE19-62706E023703}">
                      <ahyp:hlinkClr val="tx"/>
                    </a:ext>
                  </a:extLst>
                </a:hlinkClick>
              </a:rPr>
              <a:t>Determine your path</a:t>
            </a:r>
            <a:endParaRPr b="1" i="0" sz="1600" u="none" cap="none" strike="noStrike">
              <a:solidFill>
                <a:srgbClr val="21A584"/>
              </a:solidFill>
              <a:latin typeface="Raleway"/>
              <a:ea typeface="Raleway"/>
              <a:cs typeface="Raleway"/>
              <a:sym typeface="Raleway"/>
            </a:endParaRPr>
          </a:p>
          <a:p>
            <a:pPr indent="-330200" lvl="1" marL="914400" marR="0" rtl="0" algn="l">
              <a:lnSpc>
                <a:spcPct val="115000"/>
              </a:lnSpc>
              <a:spcBef>
                <a:spcPts val="0"/>
              </a:spcBef>
              <a:spcAft>
                <a:spcPts val="0"/>
              </a:spcAft>
              <a:buClr>
                <a:schemeClr val="dk1"/>
              </a:buClr>
              <a:buSzPts val="1600"/>
              <a:buFont typeface="Raleway"/>
              <a:buChar char="○"/>
            </a:pPr>
            <a:r>
              <a:rPr b="0" i="0" lang="en-US" sz="1600" u="none" cap="none" strike="noStrike">
                <a:solidFill>
                  <a:schemeClr val="dk1"/>
                </a:solidFill>
                <a:latin typeface="Raleway"/>
                <a:ea typeface="Raleway"/>
                <a:cs typeface="Raleway"/>
                <a:sym typeface="Raleway"/>
              </a:rPr>
              <a:t>1, 2, or 3 years to complete components</a:t>
            </a:r>
            <a:endParaRPr b="0" i="0" sz="16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Raleway"/>
              <a:ea typeface="Raleway"/>
              <a:cs typeface="Raleway"/>
              <a:sym typeface="Raleway"/>
            </a:endParaRPr>
          </a:p>
          <a:p>
            <a:pPr indent="-330200" lvl="0" marL="457200" marR="0" rtl="0" algn="l">
              <a:lnSpc>
                <a:spcPct val="115000"/>
              </a:lnSpc>
              <a:spcBef>
                <a:spcPts val="0"/>
              </a:spcBef>
              <a:spcAft>
                <a:spcPts val="0"/>
              </a:spcAft>
              <a:buClr>
                <a:srgbClr val="242424"/>
              </a:buClr>
              <a:buSzPts val="1600"/>
              <a:buFont typeface="Raleway"/>
              <a:buChar char="●"/>
            </a:pPr>
            <a:r>
              <a:rPr b="0" i="0" lang="en-US" sz="1600" u="none" cap="none" strike="noStrike">
                <a:solidFill>
                  <a:schemeClr val="dk1"/>
                </a:solidFill>
                <a:latin typeface="Raleway"/>
                <a:ea typeface="Raleway"/>
                <a:cs typeface="Raleway"/>
                <a:sym typeface="Raleway"/>
              </a:rPr>
              <a:t>Select your components</a:t>
            </a:r>
            <a:endParaRPr b="0" i="0" sz="1600" u="none" cap="none" strike="noStrike">
              <a:solidFill>
                <a:schemeClr val="dk1"/>
              </a:solidFill>
              <a:latin typeface="Raleway"/>
              <a:ea typeface="Raleway"/>
              <a:cs typeface="Raleway"/>
              <a:sym typeface="Raleway"/>
            </a:endParaRPr>
          </a:p>
          <a:p>
            <a:pPr indent="-330200" lvl="1" marL="914400" marR="0" rtl="0" algn="l">
              <a:lnSpc>
                <a:spcPct val="115000"/>
              </a:lnSpc>
              <a:spcBef>
                <a:spcPts val="0"/>
              </a:spcBef>
              <a:spcAft>
                <a:spcPts val="0"/>
              </a:spcAft>
              <a:buClr>
                <a:schemeClr val="dk1"/>
              </a:buClr>
              <a:buSzPts val="1600"/>
              <a:buFont typeface="Raleway"/>
              <a:buChar char="○"/>
            </a:pPr>
            <a:r>
              <a:rPr b="1" i="0" lang="en-US" sz="1600" u="none" cap="none" strike="noStrike">
                <a:solidFill>
                  <a:srgbClr val="21A584"/>
                </a:solidFill>
                <a:uFill>
                  <a:noFill/>
                </a:uFill>
                <a:latin typeface="Raleway"/>
                <a:ea typeface="Raleway"/>
                <a:cs typeface="Raleway"/>
                <a:sym typeface="Raleway"/>
                <a:hlinkClick r:id="rId5">
                  <a:extLst>
                    <a:ext uri="{A12FA001-AC4F-418D-AE19-62706E023703}">
                      <ahyp:hlinkClr val="tx"/>
                    </a:ext>
                  </a:extLst>
                </a:hlinkClick>
              </a:rPr>
              <a:t>Learn</a:t>
            </a:r>
            <a:r>
              <a:rPr b="0" i="0" lang="en-US" sz="1600" u="none" cap="none" strike="noStrike">
                <a:solidFill>
                  <a:schemeClr val="dk1"/>
                </a:solidFill>
                <a:latin typeface="Raleway"/>
                <a:ea typeface="Raleway"/>
                <a:cs typeface="Raleway"/>
                <a:sym typeface="Raleway"/>
              </a:rPr>
              <a:t> and plan for each component</a:t>
            </a:r>
            <a:endParaRPr b="0" i="0" sz="1600" u="none" cap="none" strike="noStrike">
              <a:solidFill>
                <a:schemeClr val="dk1"/>
              </a:solidFill>
              <a:latin typeface="Raleway"/>
              <a:ea typeface="Raleway"/>
              <a:cs typeface="Raleway"/>
              <a:sym typeface="Raleway"/>
            </a:endParaRPr>
          </a:p>
          <a:p>
            <a:pPr indent="-330200" lvl="1" marL="914400" marR="0" rtl="0" algn="l">
              <a:lnSpc>
                <a:spcPct val="115000"/>
              </a:lnSpc>
              <a:spcBef>
                <a:spcPts val="0"/>
              </a:spcBef>
              <a:spcAft>
                <a:spcPts val="0"/>
              </a:spcAft>
              <a:buClr>
                <a:schemeClr val="dk1"/>
              </a:buClr>
              <a:buSzPts val="1600"/>
              <a:buFont typeface="Raleway"/>
              <a:buChar char="○"/>
            </a:pPr>
            <a:r>
              <a:rPr b="0" i="0" lang="en-US" sz="1600" u="none" cap="none" strike="noStrike">
                <a:solidFill>
                  <a:schemeClr val="dk1"/>
                </a:solidFill>
                <a:latin typeface="Raleway"/>
                <a:ea typeface="Raleway"/>
                <a:cs typeface="Raleway"/>
                <a:sym typeface="Raleway"/>
              </a:rPr>
              <a:t>Begin gathering data and evidence</a:t>
            </a:r>
            <a:endParaRPr b="0" i="0" sz="1600" u="none" cap="none" strike="noStrike">
              <a:solidFill>
                <a:schemeClr val="dk1"/>
              </a:solidFill>
              <a:latin typeface="Raleway"/>
              <a:ea typeface="Raleway"/>
              <a:cs typeface="Raleway"/>
              <a:sym typeface="Raleway"/>
            </a:endParaRPr>
          </a:p>
          <a:p>
            <a:pPr indent="-330200" lvl="1" marL="914400" marR="0" rtl="0" algn="l">
              <a:lnSpc>
                <a:spcPct val="115000"/>
              </a:lnSpc>
              <a:spcBef>
                <a:spcPts val="0"/>
              </a:spcBef>
              <a:spcAft>
                <a:spcPts val="0"/>
              </a:spcAft>
              <a:buClr>
                <a:schemeClr val="dk1"/>
              </a:buClr>
              <a:buSzPts val="1600"/>
              <a:buFont typeface="Raleway"/>
              <a:buChar char="○"/>
            </a:pPr>
            <a:r>
              <a:rPr b="0" i="0" lang="en-US" sz="1600" u="none" cap="none" strike="noStrike">
                <a:solidFill>
                  <a:schemeClr val="dk1"/>
                </a:solidFill>
                <a:latin typeface="Raleway"/>
                <a:ea typeface="Raleway"/>
                <a:cs typeface="Raleway"/>
                <a:sym typeface="Raleway"/>
              </a:rPr>
              <a:t>Use </a:t>
            </a:r>
            <a:r>
              <a:rPr b="1" i="0" lang="en-US" sz="1600" u="none" cap="none" strike="noStrike">
                <a:solidFill>
                  <a:srgbClr val="21A584"/>
                </a:solidFill>
                <a:uFill>
                  <a:noFill/>
                </a:uFill>
                <a:latin typeface="Raleway"/>
                <a:ea typeface="Raleway"/>
                <a:cs typeface="Raleway"/>
                <a:sym typeface="Raleway"/>
                <a:hlinkClick r:id="rId6">
                  <a:extLst>
                    <a:ext uri="{A12FA001-AC4F-418D-AE19-62706E023703}">
                      <ahyp:hlinkClr val="tx"/>
                    </a:ext>
                  </a:extLst>
                </a:hlinkClick>
              </a:rPr>
              <a:t>Homeroom</a:t>
            </a:r>
            <a:r>
              <a:rPr b="0" i="0" lang="en-US" sz="1600" u="none" cap="none" strike="noStrike">
                <a:solidFill>
                  <a:schemeClr val="dk1"/>
                </a:solidFill>
                <a:latin typeface="Raleway"/>
                <a:ea typeface="Raleway"/>
                <a:cs typeface="Raleway"/>
                <a:sym typeface="Raleway"/>
              </a:rPr>
              <a:t> as a guide</a:t>
            </a:r>
            <a:endParaRPr b="0" i="0" sz="16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Raleway"/>
              <a:ea typeface="Raleway"/>
              <a:cs typeface="Raleway"/>
              <a:sym typeface="Raleway"/>
            </a:endParaRPr>
          </a:p>
          <a:p>
            <a:pPr indent="-330200" lvl="0" marL="457200" marR="0" rtl="0" algn="l">
              <a:lnSpc>
                <a:spcPct val="115000"/>
              </a:lnSpc>
              <a:spcBef>
                <a:spcPts val="0"/>
              </a:spcBef>
              <a:spcAft>
                <a:spcPts val="0"/>
              </a:spcAft>
              <a:buClr>
                <a:schemeClr val="dk1"/>
              </a:buClr>
              <a:buSzPts val="1600"/>
              <a:buFont typeface="Raleway"/>
              <a:buChar char="●"/>
            </a:pPr>
            <a:r>
              <a:rPr b="0" i="0" lang="en-US" sz="1600" u="none" cap="none" strike="noStrike">
                <a:solidFill>
                  <a:schemeClr val="dk1"/>
                </a:solidFill>
                <a:latin typeface="Raleway"/>
                <a:ea typeface="Raleway"/>
                <a:cs typeface="Raleway"/>
                <a:sym typeface="Raleway"/>
              </a:rPr>
              <a:t>Create an </a:t>
            </a:r>
            <a:r>
              <a:rPr b="1" i="0" lang="en-US" sz="1600" u="none" cap="none" strike="noStrike">
                <a:solidFill>
                  <a:srgbClr val="21A584"/>
                </a:solidFill>
                <a:uFill>
                  <a:noFill/>
                </a:uFill>
                <a:latin typeface="Raleway"/>
                <a:ea typeface="Raleway"/>
                <a:cs typeface="Raleway"/>
                <a:sym typeface="Raleway"/>
                <a:hlinkClick r:id="rId7">
                  <a:extLst>
                    <a:ext uri="{A12FA001-AC4F-418D-AE19-62706E023703}">
                      <ahyp:hlinkClr val="tx"/>
                    </a:ext>
                  </a:extLst>
                </a:hlinkClick>
              </a:rPr>
              <a:t>account</a:t>
            </a:r>
            <a:r>
              <a:rPr b="1" i="0" lang="en-US" sz="1600" u="none" cap="none" strike="noStrike">
                <a:solidFill>
                  <a:srgbClr val="21A584"/>
                </a:solidFill>
                <a:latin typeface="Raleway"/>
                <a:ea typeface="Raleway"/>
                <a:cs typeface="Raleway"/>
                <a:sym typeface="Raleway"/>
              </a:rPr>
              <a:t> </a:t>
            </a:r>
            <a:r>
              <a:rPr b="0" i="0" lang="en-US" sz="1600" u="none" cap="none" strike="noStrike">
                <a:solidFill>
                  <a:schemeClr val="dk1"/>
                </a:solidFill>
                <a:latin typeface="Raleway"/>
                <a:ea typeface="Raleway"/>
                <a:cs typeface="Raleway"/>
                <a:sym typeface="Raleway"/>
              </a:rPr>
              <a:t>and purchase your components</a:t>
            </a:r>
            <a:endParaRPr b="0" i="0" sz="1600" u="none" cap="none" strike="noStrike">
              <a:solidFill>
                <a:schemeClr val="dk1"/>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chemeClr val="dk1"/>
              </a:solidFill>
              <a:latin typeface="Raleway"/>
              <a:ea typeface="Raleway"/>
              <a:cs typeface="Raleway"/>
              <a:sym typeface="Raleway"/>
            </a:endParaRPr>
          </a:p>
          <a:p>
            <a:pPr indent="-330200" lvl="0" marL="457200" marR="0" rtl="0" algn="l">
              <a:lnSpc>
                <a:spcPct val="115000"/>
              </a:lnSpc>
              <a:spcBef>
                <a:spcPts val="0"/>
              </a:spcBef>
              <a:spcAft>
                <a:spcPts val="0"/>
              </a:spcAft>
              <a:buClr>
                <a:srgbClr val="242424"/>
              </a:buClr>
              <a:buSzPts val="1600"/>
              <a:buFont typeface="Raleway"/>
              <a:buChar char="●"/>
            </a:pPr>
            <a:r>
              <a:rPr b="0" i="0" lang="en-US" sz="1600" u="none" cap="none" strike="noStrike">
                <a:solidFill>
                  <a:schemeClr val="dk1"/>
                </a:solidFill>
                <a:latin typeface="Raleway"/>
                <a:ea typeface="Raleway"/>
                <a:cs typeface="Raleway"/>
                <a:sym typeface="Raleway"/>
              </a:rPr>
              <a:t>Find a support network</a:t>
            </a:r>
            <a:endParaRPr b="0" i="0" sz="1600" u="none" cap="none" strike="noStrike">
              <a:solidFill>
                <a:srgbClr val="21A584"/>
              </a:solidFill>
              <a:latin typeface="Raleway"/>
              <a:ea typeface="Raleway"/>
              <a:cs typeface="Raleway"/>
              <a:sym typeface="Raleway"/>
            </a:endParaRPr>
          </a:p>
          <a:p>
            <a:pPr indent="-330200" lvl="1" marL="914400" marR="0" rtl="0" algn="l">
              <a:lnSpc>
                <a:spcPct val="115000"/>
              </a:lnSpc>
              <a:spcBef>
                <a:spcPts val="0"/>
              </a:spcBef>
              <a:spcAft>
                <a:spcPts val="0"/>
              </a:spcAft>
              <a:buClr>
                <a:schemeClr val="dk1"/>
              </a:buClr>
              <a:buSzPts val="1600"/>
              <a:buFont typeface="Raleway"/>
              <a:buChar char="○"/>
            </a:pPr>
            <a:r>
              <a:rPr b="0" i="0" lang="en-US" sz="1600" u="none" cap="none" strike="noStrike">
                <a:solidFill>
                  <a:schemeClr val="dk1"/>
                </a:solidFill>
                <a:latin typeface="Raleway"/>
                <a:ea typeface="Raleway"/>
                <a:cs typeface="Raleway"/>
                <a:sym typeface="Raleway"/>
              </a:rPr>
              <a:t>Join the KY NBCT Network, determine if you district has a mentoring cohort, encourage colleagues to go through the process with you, seek advice from NBCTs in your district or discipline using the </a:t>
            </a:r>
            <a:r>
              <a:rPr b="1" i="0" lang="en-US" sz="1600" u="none" cap="none" strike="noStrike">
                <a:solidFill>
                  <a:srgbClr val="21A584"/>
                </a:solidFill>
                <a:uFill>
                  <a:noFill/>
                </a:uFill>
                <a:latin typeface="Raleway"/>
                <a:ea typeface="Raleway"/>
                <a:cs typeface="Raleway"/>
                <a:sym typeface="Raleway"/>
                <a:hlinkClick r:id="rId8">
                  <a:extLst>
                    <a:ext uri="{A12FA001-AC4F-418D-AE19-62706E023703}">
                      <ahyp:hlinkClr val="tx"/>
                    </a:ext>
                  </a:extLst>
                </a:hlinkClick>
              </a:rPr>
              <a:t>NBCT directory.  </a:t>
            </a:r>
            <a:endParaRPr b="1" i="0" sz="1700" u="none" cap="none" strike="noStrike">
              <a:solidFill>
                <a:srgbClr val="21A584"/>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1"/>
          <p:cNvSpPr txBox="1"/>
          <p:nvPr>
            <p:ph type="title"/>
          </p:nvPr>
        </p:nvSpPr>
        <p:spPr>
          <a:xfrm>
            <a:off x="3229554" y="1863900"/>
            <a:ext cx="5732891"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32787"/>
              <a:buNone/>
            </a:pPr>
            <a:r>
              <a:rPr lang="en-US" sz="6100">
                <a:solidFill>
                  <a:srgbClr val="1C2A2F"/>
                </a:solidFill>
                <a:latin typeface="Raleway Black"/>
                <a:ea typeface="Raleway Black"/>
                <a:cs typeface="Raleway Black"/>
                <a:sym typeface="Raleway Black"/>
              </a:rPr>
              <a:t>Questions?</a:t>
            </a:r>
            <a:br>
              <a:rPr lang="en-US" sz="6100">
                <a:solidFill>
                  <a:srgbClr val="1C2A2F"/>
                </a:solidFill>
                <a:latin typeface="Raleway Black"/>
                <a:ea typeface="Raleway Black"/>
                <a:cs typeface="Raleway Black"/>
                <a:sym typeface="Raleway Black"/>
              </a:rPr>
            </a:br>
            <a:br>
              <a:rPr lang="en-US" sz="6100">
                <a:solidFill>
                  <a:srgbClr val="1C2A2F"/>
                </a:solidFill>
                <a:latin typeface="Raleway Black"/>
                <a:ea typeface="Raleway Black"/>
                <a:cs typeface="Raleway Black"/>
                <a:sym typeface="Raleway Black"/>
              </a:rPr>
            </a:br>
            <a:r>
              <a:rPr lang="en-US" sz="4000">
                <a:solidFill>
                  <a:srgbClr val="1C2A2F"/>
                </a:solidFill>
                <a:latin typeface="Raleway Black"/>
                <a:ea typeface="Raleway Black"/>
                <a:cs typeface="Raleway Black"/>
                <a:sym typeface="Raleway Black"/>
              </a:rPr>
              <a:t>Email </a:t>
            </a:r>
            <a:r>
              <a:rPr lang="en-US" sz="4000" u="sng">
                <a:solidFill>
                  <a:srgbClr val="1C2A2F"/>
                </a:solidFill>
                <a:latin typeface="Raleway Black"/>
                <a:ea typeface="Raleway Black"/>
                <a:cs typeface="Raleway Black"/>
                <a:sym typeface="Raleway Black"/>
                <a:hlinkClick r:id="rId3">
                  <a:extLst>
                    <a:ext uri="{A12FA001-AC4F-418D-AE19-62706E023703}">
                      <ahyp:hlinkClr val="tx"/>
                    </a:ext>
                  </a:extLst>
                </a:hlinkClick>
              </a:rPr>
              <a:t>nbct@education.ky.gov</a:t>
            </a:r>
            <a:r>
              <a:rPr lang="en-US" sz="4000">
                <a:solidFill>
                  <a:srgbClr val="1C2A2F"/>
                </a:solidFill>
                <a:latin typeface="Raleway Black"/>
                <a:ea typeface="Raleway Black"/>
                <a:cs typeface="Raleway Black"/>
                <a:sym typeface="Raleway Black"/>
              </a:rPr>
              <a:t> </a:t>
            </a:r>
            <a:endParaRPr sz="6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838200" y="386850"/>
            <a:ext cx="10515600" cy="939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990"/>
              <a:buFont typeface="Arial"/>
              <a:buNone/>
            </a:pPr>
            <a:r>
              <a:rPr lang="en-US" sz="5500">
                <a:solidFill>
                  <a:srgbClr val="1C2A2F"/>
                </a:solidFill>
                <a:latin typeface="Raleway Black"/>
                <a:ea typeface="Raleway Black"/>
                <a:cs typeface="Raleway Black"/>
                <a:sym typeface="Raleway Black"/>
              </a:rPr>
              <a:t>Agenda</a:t>
            </a:r>
            <a:endParaRPr sz="5500">
              <a:solidFill>
                <a:srgbClr val="1C2A2F"/>
              </a:solidFill>
              <a:latin typeface="Raleway Black"/>
              <a:ea typeface="Raleway Black"/>
              <a:cs typeface="Raleway Black"/>
              <a:sym typeface="Raleway Black"/>
            </a:endParaRPr>
          </a:p>
          <a:p>
            <a:pPr indent="0" lvl="0" marL="0" rtl="0" algn="l">
              <a:lnSpc>
                <a:spcPct val="90000"/>
              </a:lnSpc>
              <a:spcBef>
                <a:spcPts val="0"/>
              </a:spcBef>
              <a:spcAft>
                <a:spcPts val="0"/>
              </a:spcAft>
              <a:buSzPts val="990"/>
              <a:buNone/>
            </a:pPr>
            <a:r>
              <a:t/>
            </a:r>
            <a:endParaRPr b="1" sz="3960">
              <a:latin typeface="Libre Franklin"/>
              <a:ea typeface="Libre Franklin"/>
              <a:cs typeface="Libre Franklin"/>
              <a:sym typeface="Libre Franklin"/>
            </a:endParaRPr>
          </a:p>
        </p:txBody>
      </p:sp>
      <p:sp>
        <p:nvSpPr>
          <p:cNvPr id="125" name="Google Shape;125;p4"/>
          <p:cNvSpPr txBox="1"/>
          <p:nvPr>
            <p:ph idx="1" type="body"/>
          </p:nvPr>
        </p:nvSpPr>
        <p:spPr>
          <a:xfrm>
            <a:off x="838200" y="1150025"/>
            <a:ext cx="10964700" cy="5026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1"/>
              </a:buClr>
              <a:buSzPts val="1400"/>
              <a:buFont typeface="Arial"/>
              <a:buNone/>
            </a:pPr>
            <a:r>
              <a:rPr b="1" lang="en-US" sz="2640">
                <a:solidFill>
                  <a:srgbClr val="007780"/>
                </a:solidFill>
                <a:latin typeface="Raleway"/>
                <a:ea typeface="Raleway"/>
                <a:cs typeface="Raleway"/>
                <a:sym typeface="Raleway"/>
              </a:rPr>
              <a:t>Program Overview</a:t>
            </a:r>
            <a:endParaRPr b="1" sz="2640">
              <a:solidFill>
                <a:srgbClr val="007780"/>
              </a:solidFill>
              <a:latin typeface="Raleway"/>
              <a:ea typeface="Raleway"/>
              <a:cs typeface="Raleway"/>
              <a:sym typeface="Raleway"/>
            </a:endParaRPr>
          </a:p>
          <a:p>
            <a:pPr indent="228600" lvl="0" marL="0" rtl="0" algn="l">
              <a:lnSpc>
                <a:spcPct val="95000"/>
              </a:lnSpc>
              <a:spcBef>
                <a:spcPts val="500"/>
              </a:spcBef>
              <a:spcAft>
                <a:spcPts val="0"/>
              </a:spcAft>
              <a:buClr>
                <a:schemeClr val="dk1"/>
              </a:buClr>
              <a:buSzPts val="770"/>
              <a:buFont typeface="Arial"/>
              <a:buNone/>
            </a:pPr>
            <a:r>
              <a:rPr b="1" lang="en-US" sz="2250">
                <a:solidFill>
                  <a:schemeClr val="dk1"/>
                </a:solidFill>
                <a:latin typeface="Raleway"/>
                <a:ea typeface="Raleway"/>
                <a:cs typeface="Raleway"/>
                <a:sym typeface="Raleway"/>
              </a:rPr>
              <a:t>What is National Board?  </a:t>
            </a:r>
            <a:endParaRPr b="1" sz="2250">
              <a:solidFill>
                <a:schemeClr val="dk1"/>
              </a:solidFill>
              <a:latin typeface="Raleway"/>
              <a:ea typeface="Raleway"/>
              <a:cs typeface="Raleway"/>
              <a:sym typeface="Raleway"/>
            </a:endParaRPr>
          </a:p>
          <a:p>
            <a:pPr indent="-228600" lvl="0" marL="457200" rtl="0" algn="l">
              <a:lnSpc>
                <a:spcPct val="95000"/>
              </a:lnSpc>
              <a:spcBef>
                <a:spcPts val="0"/>
              </a:spcBef>
              <a:spcAft>
                <a:spcPts val="0"/>
              </a:spcAft>
              <a:buClr>
                <a:schemeClr val="dk1"/>
              </a:buClr>
              <a:buSzPts val="1400"/>
              <a:buFont typeface="Arial"/>
              <a:buNone/>
            </a:pPr>
            <a:r>
              <a:rPr i="1" lang="en-US" sz="2250">
                <a:solidFill>
                  <a:schemeClr val="dk1"/>
                </a:solidFill>
                <a:latin typeface="Raleway"/>
                <a:ea typeface="Raleway"/>
                <a:cs typeface="Raleway"/>
                <a:sym typeface="Raleway"/>
              </a:rPr>
              <a:t>Process and Components </a:t>
            </a:r>
            <a:endParaRPr i="1" sz="2250">
              <a:solidFill>
                <a:schemeClr val="dk1"/>
              </a:solidFill>
              <a:latin typeface="Raleway"/>
              <a:ea typeface="Raleway"/>
              <a:cs typeface="Raleway"/>
              <a:sym typeface="Raleway"/>
            </a:endParaRPr>
          </a:p>
          <a:p>
            <a:pPr indent="0" lvl="0" marL="457200" rtl="0" algn="l">
              <a:lnSpc>
                <a:spcPct val="95000"/>
              </a:lnSpc>
              <a:spcBef>
                <a:spcPts val="0"/>
              </a:spcBef>
              <a:spcAft>
                <a:spcPts val="0"/>
              </a:spcAft>
              <a:buClr>
                <a:schemeClr val="dk1"/>
              </a:buClr>
              <a:buSzPts val="1400"/>
              <a:buFont typeface="Arial"/>
              <a:buNone/>
            </a:pPr>
            <a:r>
              <a:t/>
            </a:r>
            <a:endParaRPr b="1" sz="2540">
              <a:solidFill>
                <a:schemeClr val="dk1"/>
              </a:solidFill>
              <a:latin typeface="Raleway"/>
              <a:ea typeface="Raleway"/>
              <a:cs typeface="Raleway"/>
              <a:sym typeface="Raleway"/>
            </a:endParaRPr>
          </a:p>
          <a:p>
            <a:pPr indent="0" lvl="0" marL="0" rtl="0" algn="l">
              <a:lnSpc>
                <a:spcPct val="95000"/>
              </a:lnSpc>
              <a:spcBef>
                <a:spcPts val="0"/>
              </a:spcBef>
              <a:spcAft>
                <a:spcPts val="0"/>
              </a:spcAft>
              <a:buClr>
                <a:schemeClr val="dk1"/>
              </a:buClr>
              <a:buSzPts val="1400"/>
              <a:buFont typeface="Arial"/>
              <a:buNone/>
            </a:pPr>
            <a:r>
              <a:rPr b="1" lang="en-US" sz="2640">
                <a:solidFill>
                  <a:srgbClr val="007780"/>
                </a:solidFill>
                <a:latin typeface="Raleway"/>
                <a:ea typeface="Raleway"/>
                <a:cs typeface="Raleway"/>
                <a:sym typeface="Raleway"/>
              </a:rPr>
              <a:t>Learning More </a:t>
            </a:r>
            <a:endParaRPr i="1" sz="2500">
              <a:solidFill>
                <a:srgbClr val="007780"/>
              </a:solidFill>
              <a:latin typeface="Raleway"/>
              <a:ea typeface="Raleway"/>
              <a:cs typeface="Raleway"/>
              <a:sym typeface="Raleway"/>
            </a:endParaRPr>
          </a:p>
          <a:p>
            <a:pPr indent="0" lvl="0" marL="228600" rtl="0" algn="l">
              <a:lnSpc>
                <a:spcPct val="95000"/>
              </a:lnSpc>
              <a:spcBef>
                <a:spcPts val="500"/>
              </a:spcBef>
              <a:spcAft>
                <a:spcPts val="0"/>
              </a:spcAft>
              <a:buClr>
                <a:schemeClr val="dk1"/>
              </a:buClr>
              <a:buSzPts val="770"/>
              <a:buFont typeface="Arial"/>
              <a:buNone/>
            </a:pPr>
            <a:r>
              <a:rPr b="1" lang="en-US" sz="2250">
                <a:solidFill>
                  <a:schemeClr val="dk1"/>
                </a:solidFill>
                <a:latin typeface="Raleway"/>
                <a:ea typeface="Raleway"/>
                <a:cs typeface="Raleway"/>
                <a:sym typeface="Raleway"/>
              </a:rPr>
              <a:t>The Candidate Experience  </a:t>
            </a:r>
            <a:endParaRPr b="1" sz="2250">
              <a:solidFill>
                <a:schemeClr val="dk1"/>
              </a:solidFill>
              <a:latin typeface="Raleway"/>
              <a:ea typeface="Raleway"/>
              <a:cs typeface="Raleway"/>
              <a:sym typeface="Raleway"/>
            </a:endParaRPr>
          </a:p>
          <a:p>
            <a:pPr indent="0" lvl="0" marL="228600" rtl="0" algn="l">
              <a:lnSpc>
                <a:spcPct val="95000"/>
              </a:lnSpc>
              <a:spcBef>
                <a:spcPts val="0"/>
              </a:spcBef>
              <a:spcAft>
                <a:spcPts val="0"/>
              </a:spcAft>
              <a:buClr>
                <a:schemeClr val="dk1"/>
              </a:buClr>
              <a:buSzPts val="1400"/>
              <a:buFont typeface="Arial"/>
              <a:buNone/>
            </a:pPr>
            <a:r>
              <a:rPr i="1" lang="en-US" sz="2250">
                <a:solidFill>
                  <a:schemeClr val="dk1"/>
                </a:solidFill>
                <a:latin typeface="Raleway"/>
                <a:ea typeface="Raleway"/>
                <a:cs typeface="Raleway"/>
                <a:sym typeface="Raleway"/>
              </a:rPr>
              <a:t>Impact data; what is your why?</a:t>
            </a:r>
            <a:endParaRPr i="1" sz="2250">
              <a:solidFill>
                <a:schemeClr val="dk1"/>
              </a:solidFill>
              <a:latin typeface="Raleway"/>
              <a:ea typeface="Raleway"/>
              <a:cs typeface="Raleway"/>
              <a:sym typeface="Raleway"/>
            </a:endParaRPr>
          </a:p>
          <a:p>
            <a:pPr indent="0" lvl="0" marL="457200" rtl="0" algn="l">
              <a:lnSpc>
                <a:spcPct val="95000"/>
              </a:lnSpc>
              <a:spcBef>
                <a:spcPts val="0"/>
              </a:spcBef>
              <a:spcAft>
                <a:spcPts val="0"/>
              </a:spcAft>
              <a:buClr>
                <a:schemeClr val="dk1"/>
              </a:buClr>
              <a:buSzPts val="1400"/>
              <a:buFont typeface="Arial"/>
              <a:buNone/>
            </a:pPr>
            <a:r>
              <a:t/>
            </a:r>
            <a:endParaRPr i="1" sz="1910">
              <a:solidFill>
                <a:schemeClr val="dk1"/>
              </a:solidFill>
              <a:latin typeface="Raleway"/>
              <a:ea typeface="Raleway"/>
              <a:cs typeface="Raleway"/>
              <a:sym typeface="Raleway"/>
            </a:endParaRPr>
          </a:p>
          <a:p>
            <a:pPr indent="0" lvl="0" marL="0" rtl="0" algn="l">
              <a:lnSpc>
                <a:spcPct val="85000"/>
              </a:lnSpc>
              <a:spcBef>
                <a:spcPts val="1400"/>
              </a:spcBef>
              <a:spcAft>
                <a:spcPts val="0"/>
              </a:spcAft>
              <a:buClr>
                <a:schemeClr val="dk1"/>
              </a:buClr>
              <a:buSzPts val="1400"/>
              <a:buFont typeface="Arial"/>
              <a:buNone/>
            </a:pPr>
            <a:r>
              <a:rPr b="1" lang="en-US" sz="2640">
                <a:solidFill>
                  <a:srgbClr val="007780"/>
                </a:solidFill>
                <a:latin typeface="Raleway"/>
                <a:ea typeface="Raleway"/>
                <a:cs typeface="Raleway"/>
                <a:sym typeface="Raleway"/>
              </a:rPr>
              <a:t>Getting Started</a:t>
            </a:r>
            <a:r>
              <a:rPr b="1" lang="en-US" sz="2540">
                <a:solidFill>
                  <a:srgbClr val="007780"/>
                </a:solidFill>
                <a:latin typeface="Raleway"/>
                <a:ea typeface="Raleway"/>
                <a:cs typeface="Raleway"/>
                <a:sym typeface="Raleway"/>
              </a:rPr>
              <a:t>  </a:t>
            </a:r>
            <a:endParaRPr b="1" sz="2540">
              <a:solidFill>
                <a:srgbClr val="007780"/>
              </a:solidFill>
              <a:latin typeface="Raleway"/>
              <a:ea typeface="Raleway"/>
              <a:cs typeface="Raleway"/>
              <a:sym typeface="Raleway"/>
            </a:endParaRPr>
          </a:p>
          <a:p>
            <a:pPr indent="0" lvl="0" marL="171450" rtl="0" algn="l">
              <a:lnSpc>
                <a:spcPct val="95000"/>
              </a:lnSpc>
              <a:spcBef>
                <a:spcPts val="500"/>
              </a:spcBef>
              <a:spcAft>
                <a:spcPts val="0"/>
              </a:spcAft>
              <a:buClr>
                <a:schemeClr val="dk1"/>
              </a:buClr>
              <a:buSzPts val="770"/>
              <a:buFont typeface="Arial"/>
              <a:buNone/>
            </a:pPr>
            <a:r>
              <a:rPr b="1" lang="en-US" sz="2250">
                <a:solidFill>
                  <a:schemeClr val="dk1"/>
                </a:solidFill>
                <a:latin typeface="Raleway"/>
                <a:ea typeface="Raleway"/>
                <a:cs typeface="Raleway"/>
                <a:sym typeface="Raleway"/>
              </a:rPr>
              <a:t>What are your next steps?   </a:t>
            </a:r>
            <a:endParaRPr b="1" sz="2250">
              <a:solidFill>
                <a:schemeClr val="dk1"/>
              </a:solidFill>
              <a:latin typeface="Raleway"/>
              <a:ea typeface="Raleway"/>
              <a:cs typeface="Raleway"/>
              <a:sym typeface="Raleway"/>
            </a:endParaRPr>
          </a:p>
          <a:p>
            <a:pPr indent="0" lvl="0" marL="171450" rtl="0" algn="l">
              <a:lnSpc>
                <a:spcPct val="95000"/>
              </a:lnSpc>
              <a:spcBef>
                <a:spcPts val="0"/>
              </a:spcBef>
              <a:spcAft>
                <a:spcPts val="0"/>
              </a:spcAft>
              <a:buClr>
                <a:schemeClr val="dk1"/>
              </a:buClr>
              <a:buSzPts val="1400"/>
              <a:buFont typeface="Arial"/>
              <a:buNone/>
            </a:pPr>
            <a:r>
              <a:rPr i="1" lang="en-US" sz="2250">
                <a:solidFill>
                  <a:schemeClr val="dk1"/>
                </a:solidFill>
                <a:latin typeface="Raleway"/>
                <a:ea typeface="Raleway"/>
                <a:cs typeface="Raleway"/>
                <a:sym typeface="Raleway"/>
              </a:rPr>
              <a:t>Consider your decisions, find local support, and access National Board resources</a:t>
            </a:r>
            <a:endParaRPr b="1" sz="2250">
              <a:solidFill>
                <a:schemeClr val="dk1"/>
              </a:solidFill>
              <a:latin typeface="Raleway"/>
              <a:ea typeface="Raleway"/>
              <a:cs typeface="Raleway"/>
              <a:sym typeface="Raleway"/>
            </a:endParaRPr>
          </a:p>
          <a:p>
            <a:pPr indent="0" lvl="0" marL="0" rtl="0" algn="l">
              <a:lnSpc>
                <a:spcPct val="90000"/>
              </a:lnSpc>
              <a:spcBef>
                <a:spcPts val="1000"/>
              </a:spcBef>
              <a:spcAft>
                <a:spcPts val="0"/>
              </a:spcAft>
              <a:buSzPts val="1800"/>
              <a:buNone/>
            </a:pPr>
            <a:r>
              <a:t/>
            </a:r>
            <a:endParaRPr/>
          </a:p>
        </p:txBody>
      </p:sp>
      <p:pic>
        <p:nvPicPr>
          <p:cNvPr descr="Photo of student pointing to object on whiteboard while teacher and classmates look on." id="126" name="Google Shape;126;p4"/>
          <p:cNvPicPr preferRelativeResize="0"/>
          <p:nvPr/>
        </p:nvPicPr>
        <p:blipFill rotWithShape="1">
          <a:blip r:embed="rId3">
            <a:alphaModFix/>
          </a:blip>
          <a:srcRect b="0" l="0" r="0" t="0"/>
          <a:stretch/>
        </p:blipFill>
        <p:spPr>
          <a:xfrm>
            <a:off x="5668021" y="668200"/>
            <a:ext cx="5685775" cy="3559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txBox="1"/>
          <p:nvPr>
            <p:ph type="title"/>
          </p:nvPr>
        </p:nvSpPr>
        <p:spPr>
          <a:xfrm>
            <a:off x="652433" y="4373820"/>
            <a:ext cx="4262700" cy="28269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16700"/>
              <a:buNone/>
            </a:pPr>
            <a:r>
              <a:rPr b="1" lang="en-US" sz="7500">
                <a:latin typeface="Libre Franklin"/>
                <a:ea typeface="Libre Franklin"/>
                <a:cs typeface="Libre Franklin"/>
                <a:sym typeface="Libre Franklin"/>
              </a:rPr>
              <a:t>01</a:t>
            </a:r>
            <a:endParaRPr b="1" sz="7500">
              <a:latin typeface="Libre Franklin"/>
              <a:ea typeface="Libre Franklin"/>
              <a:cs typeface="Libre Franklin"/>
              <a:sym typeface="Libre Franklin"/>
            </a:endParaRPr>
          </a:p>
        </p:txBody>
      </p:sp>
      <p:sp>
        <p:nvSpPr>
          <p:cNvPr id="132" name="Google Shape;132;p5"/>
          <p:cNvSpPr txBox="1"/>
          <p:nvPr>
            <p:ph idx="4294967295" type="subTitle"/>
          </p:nvPr>
        </p:nvSpPr>
        <p:spPr>
          <a:xfrm>
            <a:off x="2198758" y="4109530"/>
            <a:ext cx="6930900" cy="3091200"/>
          </a:xfrm>
          <a:prstGeom prst="rect">
            <a:avLst/>
          </a:prstGeom>
          <a:noFill/>
          <a:ln>
            <a:noFill/>
          </a:ln>
        </p:spPr>
        <p:txBody>
          <a:bodyPr anchorCtr="0" anchor="t" bIns="121900" lIns="121900" spcFirstLastPara="1" rIns="121900" wrap="square" tIns="121900">
            <a:normAutofit/>
          </a:bodyPr>
          <a:lstStyle/>
          <a:p>
            <a:pPr indent="0" lvl="0" marL="0" marR="0" rtl="0" algn="l">
              <a:lnSpc>
                <a:spcPct val="90000"/>
              </a:lnSpc>
              <a:spcBef>
                <a:spcPts val="0"/>
              </a:spcBef>
              <a:spcAft>
                <a:spcPts val="0"/>
              </a:spcAft>
              <a:buClr>
                <a:srgbClr val="102649"/>
              </a:buClr>
              <a:buSzPts val="5200"/>
              <a:buFont typeface="Arial"/>
              <a:buNone/>
            </a:pPr>
            <a:r>
              <a:t/>
            </a:r>
            <a:endParaRPr b="1" i="0" sz="2800" u="none" cap="none" strike="noStrike">
              <a:solidFill>
                <a:srgbClr val="102649"/>
              </a:solidFill>
              <a:latin typeface="Libre Franklin"/>
              <a:ea typeface="Libre Franklin"/>
              <a:cs typeface="Libre Franklin"/>
              <a:sym typeface="Libre Franklin"/>
            </a:endParaRPr>
          </a:p>
          <a:p>
            <a:pPr indent="0" lvl="0" marL="0" marR="0" rtl="0" algn="l">
              <a:lnSpc>
                <a:spcPct val="90000"/>
              </a:lnSpc>
              <a:spcBef>
                <a:spcPts val="0"/>
              </a:spcBef>
              <a:spcAft>
                <a:spcPts val="0"/>
              </a:spcAft>
              <a:buClr>
                <a:srgbClr val="102649"/>
              </a:buClr>
              <a:buSzPts val="5200"/>
              <a:buFont typeface="Arial"/>
              <a:buNone/>
            </a:pPr>
            <a:r>
              <a:rPr b="1" i="0" lang="en-US" sz="7500" u="none" cap="none" strike="noStrike">
                <a:solidFill>
                  <a:srgbClr val="102649"/>
                </a:solidFill>
                <a:latin typeface="Libre Franklin"/>
                <a:ea typeface="Libre Franklin"/>
                <a:cs typeface="Libre Franklin"/>
                <a:sym typeface="Libre Franklin"/>
              </a:rPr>
              <a:t>Overview</a:t>
            </a:r>
            <a:endParaRPr b="1" i="0" sz="7500" u="none" cap="none" strike="noStrike">
              <a:solidFill>
                <a:srgbClr val="102649"/>
              </a:solidFill>
              <a:latin typeface="Libre Franklin"/>
              <a:ea typeface="Libre Franklin"/>
              <a:cs typeface="Libre Franklin"/>
              <a:sym typeface="Libre Franklin"/>
            </a:endParaRPr>
          </a:p>
        </p:txBody>
      </p:sp>
      <p:pic>
        <p:nvPicPr>
          <p:cNvPr descr="Teacher helping student work at desk." id="133" name="Google Shape;133;p5"/>
          <p:cNvPicPr preferRelativeResize="0"/>
          <p:nvPr/>
        </p:nvPicPr>
        <p:blipFill rotWithShape="1">
          <a:blip r:embed="rId3">
            <a:alphaModFix/>
          </a:blip>
          <a:srcRect b="0" l="0" r="0" t="0"/>
          <a:stretch/>
        </p:blipFill>
        <p:spPr>
          <a:xfrm>
            <a:off x="186479" y="243275"/>
            <a:ext cx="6098821" cy="4064874"/>
          </a:xfrm>
          <a:prstGeom prst="rect">
            <a:avLst/>
          </a:prstGeom>
          <a:noFill/>
          <a:ln>
            <a:noFill/>
          </a:ln>
        </p:spPr>
      </p:pic>
      <p:pic>
        <p:nvPicPr>
          <p:cNvPr descr="Group of students looking at laptop screen together." id="134" name="Google Shape;134;p5"/>
          <p:cNvPicPr preferRelativeResize="0"/>
          <p:nvPr/>
        </p:nvPicPr>
        <p:blipFill rotWithShape="1">
          <a:blip r:embed="rId4">
            <a:alphaModFix/>
          </a:blip>
          <a:srcRect b="0" l="0" r="0" t="0"/>
          <a:stretch/>
        </p:blipFill>
        <p:spPr>
          <a:xfrm>
            <a:off x="6511050" y="629200"/>
            <a:ext cx="5513774" cy="41353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txBox="1"/>
          <p:nvPr>
            <p:ph type="title"/>
          </p:nvPr>
        </p:nvSpPr>
        <p:spPr>
          <a:xfrm>
            <a:off x="662375"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sz="4000">
                <a:solidFill>
                  <a:schemeClr val="dk1"/>
                </a:solidFill>
                <a:latin typeface="Raleway Black"/>
                <a:ea typeface="Raleway Black"/>
                <a:cs typeface="Raleway Black"/>
                <a:sym typeface="Raleway Black"/>
              </a:rPr>
              <a:t>What is National Board Certification?  </a:t>
            </a:r>
            <a:endParaRPr/>
          </a:p>
        </p:txBody>
      </p:sp>
      <p:sp>
        <p:nvSpPr>
          <p:cNvPr id="140" name="Google Shape;140;p6"/>
          <p:cNvSpPr txBox="1"/>
          <p:nvPr>
            <p:ph idx="1" type="body"/>
          </p:nvPr>
        </p:nvSpPr>
        <p:spPr>
          <a:xfrm>
            <a:off x="838200" y="1097275"/>
            <a:ext cx="10515600" cy="5079600"/>
          </a:xfrm>
          <a:prstGeom prst="rect">
            <a:avLst/>
          </a:prstGeom>
          <a:noFill/>
          <a:ln>
            <a:noFill/>
          </a:ln>
        </p:spPr>
        <p:txBody>
          <a:bodyPr anchorCtr="0" anchor="t" bIns="45700" lIns="91425" spcFirstLastPara="1" rIns="91425" wrap="square" tIns="45700">
            <a:normAutofit/>
          </a:bodyPr>
          <a:lstStyle/>
          <a:p>
            <a:pPr indent="-438150" lvl="0" marL="609600" rtl="0" algn="l">
              <a:lnSpc>
                <a:spcPct val="115000"/>
              </a:lnSpc>
              <a:spcBef>
                <a:spcPts val="0"/>
              </a:spcBef>
              <a:spcAft>
                <a:spcPts val="0"/>
              </a:spcAft>
              <a:buClr>
                <a:srgbClr val="25383F"/>
              </a:buClr>
              <a:buSzPts val="2100"/>
              <a:buFont typeface="Raleway"/>
              <a:buChar char="●"/>
            </a:pPr>
            <a:r>
              <a:rPr lang="en-US" sz="2100">
                <a:solidFill>
                  <a:srgbClr val="25383F"/>
                </a:solidFill>
                <a:latin typeface="Raleway"/>
                <a:ea typeface="Raleway"/>
                <a:cs typeface="Raleway"/>
                <a:sym typeface="Raleway"/>
              </a:rPr>
              <a:t>National Board Certification is a 5-year teaching certification recognized across the nation as representative of accomplished teaching practice.</a:t>
            </a:r>
            <a:endParaRPr sz="2100">
              <a:solidFill>
                <a:srgbClr val="25383F"/>
              </a:solidFill>
              <a:latin typeface="Raleway"/>
              <a:ea typeface="Raleway"/>
              <a:cs typeface="Raleway"/>
              <a:sym typeface="Raleway"/>
            </a:endParaRPr>
          </a:p>
          <a:p>
            <a:pPr indent="0" lvl="0" marL="609600" rtl="0" algn="l">
              <a:lnSpc>
                <a:spcPct val="115000"/>
              </a:lnSpc>
              <a:spcBef>
                <a:spcPts val="0"/>
              </a:spcBef>
              <a:spcAft>
                <a:spcPts val="0"/>
              </a:spcAft>
              <a:buClr>
                <a:schemeClr val="dk1"/>
              </a:buClr>
              <a:buSzPts val="1600"/>
              <a:buFont typeface="Arial"/>
              <a:buNone/>
            </a:pPr>
            <a:r>
              <a:t/>
            </a:r>
            <a:endParaRPr sz="1100">
              <a:solidFill>
                <a:srgbClr val="25383F"/>
              </a:solidFill>
              <a:latin typeface="Raleway"/>
              <a:ea typeface="Raleway"/>
              <a:cs typeface="Raleway"/>
              <a:sym typeface="Raleway"/>
            </a:endParaRPr>
          </a:p>
          <a:p>
            <a:pPr indent="-438150" lvl="0" marL="609600" rtl="0" algn="l">
              <a:lnSpc>
                <a:spcPct val="115000"/>
              </a:lnSpc>
              <a:spcBef>
                <a:spcPts val="0"/>
              </a:spcBef>
              <a:spcAft>
                <a:spcPts val="0"/>
              </a:spcAft>
              <a:buClr>
                <a:srgbClr val="25383F"/>
              </a:buClr>
              <a:buSzPts val="2100"/>
              <a:buFont typeface="Raleway"/>
              <a:buChar char="●"/>
            </a:pPr>
            <a:r>
              <a:rPr lang="en-US" sz="2100">
                <a:solidFill>
                  <a:srgbClr val="25383F"/>
                </a:solidFill>
                <a:latin typeface="Raleway"/>
                <a:ea typeface="Raleway"/>
                <a:cs typeface="Raleway"/>
                <a:sym typeface="Raleway"/>
              </a:rPr>
              <a:t>The process is entirely voluntary, and teachers and school counselors, may begin the process at any point in their career, but must  have completed three years of experience in order to achieve National Board Certification.</a:t>
            </a:r>
            <a:endParaRPr sz="2100">
              <a:solidFill>
                <a:srgbClr val="25383F"/>
              </a:solidFill>
              <a:latin typeface="Raleway"/>
              <a:ea typeface="Raleway"/>
              <a:cs typeface="Raleway"/>
              <a:sym typeface="Raleway"/>
            </a:endParaRPr>
          </a:p>
          <a:p>
            <a:pPr indent="0" lvl="0" marL="609600" rtl="0" algn="l">
              <a:lnSpc>
                <a:spcPct val="115000"/>
              </a:lnSpc>
              <a:spcBef>
                <a:spcPts val="0"/>
              </a:spcBef>
              <a:spcAft>
                <a:spcPts val="0"/>
              </a:spcAft>
              <a:buClr>
                <a:schemeClr val="dk1"/>
              </a:buClr>
              <a:buSzPts val="1100"/>
              <a:buFont typeface="Arial"/>
              <a:buNone/>
            </a:pPr>
            <a:r>
              <a:t/>
            </a:r>
            <a:endParaRPr sz="1100">
              <a:solidFill>
                <a:srgbClr val="25383F"/>
              </a:solidFill>
              <a:latin typeface="Raleway"/>
              <a:ea typeface="Raleway"/>
              <a:cs typeface="Raleway"/>
              <a:sym typeface="Raleway"/>
            </a:endParaRPr>
          </a:p>
          <a:p>
            <a:pPr indent="-438150" lvl="0" marL="609600" rtl="0" algn="l">
              <a:lnSpc>
                <a:spcPct val="115000"/>
              </a:lnSpc>
              <a:spcBef>
                <a:spcPts val="0"/>
              </a:spcBef>
              <a:spcAft>
                <a:spcPts val="0"/>
              </a:spcAft>
              <a:buClr>
                <a:srgbClr val="25383F"/>
              </a:buClr>
              <a:buSzPts val="2100"/>
              <a:buFont typeface="Raleway"/>
              <a:buChar char="●"/>
            </a:pPr>
            <a:r>
              <a:rPr lang="en-US" sz="2100">
                <a:solidFill>
                  <a:srgbClr val="25383F"/>
                </a:solidFill>
                <a:latin typeface="Raleway"/>
                <a:ea typeface="Raleway"/>
                <a:cs typeface="Raleway"/>
                <a:sym typeface="Raleway"/>
              </a:rPr>
              <a:t>This certification was created by teachers, for teachers; and educators are involved in all aspects of the assessment to make sure this process reflects what you do in the classroom or in your role with students.</a:t>
            </a:r>
            <a:endParaRPr sz="2100">
              <a:solidFill>
                <a:srgbClr val="25383F"/>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600"/>
              <a:buFont typeface="Arial"/>
              <a:buNone/>
            </a:pPr>
            <a:r>
              <a:t/>
            </a:r>
            <a:endParaRPr sz="1100">
              <a:solidFill>
                <a:srgbClr val="25383F"/>
              </a:solidFill>
              <a:latin typeface="Raleway"/>
              <a:ea typeface="Raleway"/>
              <a:cs typeface="Raleway"/>
              <a:sym typeface="Raleway"/>
            </a:endParaRPr>
          </a:p>
          <a:p>
            <a:pPr indent="-438150" lvl="0" marL="609600" rtl="0" algn="l">
              <a:lnSpc>
                <a:spcPct val="115000"/>
              </a:lnSpc>
              <a:spcBef>
                <a:spcPts val="0"/>
              </a:spcBef>
              <a:spcAft>
                <a:spcPts val="0"/>
              </a:spcAft>
              <a:buClr>
                <a:srgbClr val="25383F"/>
              </a:buClr>
              <a:buSzPts val="2100"/>
              <a:buFont typeface="Raleway"/>
              <a:buChar char="●"/>
            </a:pPr>
            <a:r>
              <a:rPr lang="en-US" sz="2100">
                <a:solidFill>
                  <a:srgbClr val="25383F"/>
                </a:solidFill>
                <a:latin typeface="Raleway"/>
                <a:ea typeface="Raleway"/>
                <a:cs typeface="Raleway"/>
                <a:sym typeface="Raleway"/>
              </a:rPr>
              <a:t>Think of this as professional development that is FOR YOU in this moment in your career.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7"/>
          <p:cNvSpPr txBox="1"/>
          <p:nvPr>
            <p:ph type="title"/>
          </p:nvPr>
        </p:nvSpPr>
        <p:spPr>
          <a:xfrm>
            <a:off x="321050" y="52925"/>
            <a:ext cx="1144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en-US" sz="3700">
                <a:solidFill>
                  <a:schemeClr val="dk1"/>
                </a:solidFill>
                <a:latin typeface="Raleway Black"/>
                <a:ea typeface="Raleway Black"/>
                <a:cs typeface="Raleway Black"/>
                <a:sym typeface="Raleway Black"/>
              </a:rPr>
              <a:t>Who is Eligible for National Board Certification?</a:t>
            </a:r>
            <a:endParaRPr sz="3400"/>
          </a:p>
        </p:txBody>
      </p:sp>
      <p:sp>
        <p:nvSpPr>
          <p:cNvPr id="146" name="Google Shape;146;p7"/>
          <p:cNvSpPr txBox="1"/>
          <p:nvPr>
            <p:ph idx="1" type="body"/>
          </p:nvPr>
        </p:nvSpPr>
        <p:spPr>
          <a:xfrm>
            <a:off x="372800" y="1150025"/>
            <a:ext cx="11342100" cy="5026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2100">
                <a:solidFill>
                  <a:schemeClr val="dk1"/>
                </a:solidFill>
                <a:latin typeface="Raleway"/>
                <a:ea typeface="Raleway"/>
                <a:cs typeface="Raleway"/>
                <a:sym typeface="Raleway"/>
              </a:rPr>
              <a:t>To become a National Board candidate, educators must meet the following eligibility criteria:</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Hold a Bachelor’s Degree, or higher.</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A candidate can start the National Board process at any point in their career, but they must have completed at least three years of teaching or school counseling in order achieve National Board Certification.</a:t>
            </a:r>
            <a:endParaRPr sz="2100">
              <a:solidFill>
                <a:schemeClr val="dk1"/>
              </a:solidFill>
              <a:latin typeface="Raleway"/>
              <a:ea typeface="Raleway"/>
              <a:cs typeface="Raleway"/>
              <a:sym typeface="Raleway"/>
            </a:endParaRPr>
          </a:p>
          <a:p>
            <a:pPr indent="-438150" lvl="0" marL="609600" rtl="0" algn="l">
              <a:lnSpc>
                <a:spcPct val="115000"/>
              </a:lnSpc>
              <a:spcBef>
                <a:spcPts val="0"/>
              </a:spcBef>
              <a:spcAft>
                <a:spcPts val="0"/>
              </a:spcAft>
              <a:buClr>
                <a:schemeClr val="dk1"/>
              </a:buClr>
              <a:buSzPts val="2100"/>
              <a:buFont typeface="Raleway"/>
              <a:buChar char="●"/>
            </a:pPr>
            <a:r>
              <a:rPr lang="en-US" sz="2100">
                <a:solidFill>
                  <a:schemeClr val="dk1"/>
                </a:solidFill>
                <a:latin typeface="Raleway"/>
                <a:ea typeface="Raleway"/>
                <a:cs typeface="Raleway"/>
                <a:sym typeface="Raleway"/>
              </a:rPr>
              <a:t>Possess a valid State or School Counseling License (or taught on an area where a license is NOT required ex. CTE)</a:t>
            </a:r>
            <a:endParaRPr sz="2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US" sz="2100">
                <a:solidFill>
                  <a:schemeClr val="dk1"/>
                </a:solidFill>
                <a:latin typeface="Raleway"/>
                <a:ea typeface="Raleway"/>
                <a:cs typeface="Raleway"/>
                <a:sym typeface="Raleway"/>
              </a:rPr>
              <a:t>Questions about eligibility: Call 1-800-22TEACH (83224) or visit </a:t>
            </a:r>
            <a:r>
              <a:rPr lang="en-US" sz="2100" u="sng">
                <a:solidFill>
                  <a:srgbClr val="21A584"/>
                </a:solidFill>
                <a:latin typeface="Raleway"/>
                <a:ea typeface="Raleway"/>
                <a:cs typeface="Raleway"/>
                <a:sym typeface="Raleway"/>
                <a:hlinkClick r:id="rId3">
                  <a:extLst>
                    <a:ext uri="{A12FA001-AC4F-418D-AE19-62706E023703}">
                      <ahyp:hlinkClr val="tx"/>
                    </a:ext>
                  </a:extLst>
                </a:hlinkClick>
              </a:rPr>
              <a:t>https://www.nbpts.org/certification/get-started/</a:t>
            </a:r>
            <a:r>
              <a:rPr lang="en-US" sz="2100">
                <a:solidFill>
                  <a:srgbClr val="21A584"/>
                </a:solidFill>
                <a:latin typeface="Raleway"/>
                <a:ea typeface="Raleway"/>
                <a:cs typeface="Raleway"/>
                <a:sym typeface="Raleway"/>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8"/>
          <p:cNvSpPr txBox="1"/>
          <p:nvPr>
            <p:ph type="title"/>
          </p:nvPr>
        </p:nvSpPr>
        <p:spPr>
          <a:xfrm>
            <a:off x="7041850" y="455500"/>
            <a:ext cx="5056200" cy="826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780"/>
              </a:buClr>
              <a:buSzPts val="4000"/>
              <a:buFont typeface="Libre Franklin Medium"/>
              <a:buNone/>
            </a:pPr>
            <a:r>
              <a:rPr b="1" lang="en-US" sz="4000">
                <a:solidFill>
                  <a:schemeClr val="dk1"/>
                </a:solidFill>
                <a:latin typeface="Raleway Black"/>
                <a:ea typeface="Raleway Black"/>
                <a:cs typeface="Raleway Black"/>
                <a:sym typeface="Raleway Black"/>
              </a:rPr>
              <a:t>Certification Areas</a:t>
            </a:r>
            <a:endParaRPr b="1">
              <a:solidFill>
                <a:schemeClr val="dk1"/>
              </a:solidFill>
              <a:latin typeface="Raleway Black"/>
              <a:ea typeface="Raleway Black"/>
              <a:cs typeface="Raleway Black"/>
              <a:sym typeface="Raleway Black"/>
            </a:endParaRPr>
          </a:p>
        </p:txBody>
      </p:sp>
      <p:pic>
        <p:nvPicPr>
          <p:cNvPr descr="Chart detailing the 25 certificate areas, 16 disciplines and developmental levels.  " id="152" name="Google Shape;152;p8"/>
          <p:cNvPicPr preferRelativeResize="0"/>
          <p:nvPr/>
        </p:nvPicPr>
        <p:blipFill rotWithShape="1">
          <a:blip r:embed="rId3">
            <a:alphaModFix/>
          </a:blip>
          <a:srcRect b="0" l="0" r="0" t="0"/>
          <a:stretch/>
        </p:blipFill>
        <p:spPr>
          <a:xfrm>
            <a:off x="0" y="0"/>
            <a:ext cx="7041859" cy="6858000"/>
          </a:xfrm>
          <a:prstGeom prst="rect">
            <a:avLst/>
          </a:prstGeom>
          <a:noFill/>
          <a:ln>
            <a:noFill/>
          </a:ln>
        </p:spPr>
      </p:pic>
      <p:sp>
        <p:nvSpPr>
          <p:cNvPr id="153" name="Google Shape;153;p8"/>
          <p:cNvSpPr txBox="1"/>
          <p:nvPr>
            <p:ph idx="1" type="body"/>
          </p:nvPr>
        </p:nvSpPr>
        <p:spPr>
          <a:xfrm>
            <a:off x="7376950" y="1282000"/>
            <a:ext cx="4408200" cy="37893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0"/>
              </a:spcBef>
              <a:spcAft>
                <a:spcPts val="0"/>
              </a:spcAft>
              <a:buClr>
                <a:schemeClr val="dk1"/>
              </a:buClr>
              <a:buSzPts val="688"/>
              <a:buFont typeface="Arial"/>
              <a:buNone/>
            </a:pPr>
            <a:r>
              <a:rPr lang="en-US" sz="2300">
                <a:solidFill>
                  <a:schemeClr val="dk1"/>
                </a:solidFill>
                <a:latin typeface="Raleway"/>
                <a:ea typeface="Raleway"/>
                <a:cs typeface="Raleway"/>
                <a:sym typeface="Raleway"/>
              </a:rPr>
              <a:t>National Board Certification is available in 25 certificate areas representing 16 different disciplines and four developmental levels. </a:t>
            </a:r>
            <a:endParaRPr sz="2300">
              <a:solidFill>
                <a:srgbClr val="007780"/>
              </a:solidFill>
              <a:latin typeface="Raleway"/>
              <a:ea typeface="Raleway"/>
              <a:cs typeface="Raleway"/>
              <a:sym typeface="Raleway"/>
            </a:endParaRPr>
          </a:p>
          <a:p>
            <a:pPr indent="0" lvl="0" marL="0" rtl="0" algn="l">
              <a:lnSpc>
                <a:spcPct val="90000"/>
              </a:lnSpc>
              <a:spcBef>
                <a:spcPts val="0"/>
              </a:spcBef>
              <a:spcAft>
                <a:spcPts val="0"/>
              </a:spcAft>
              <a:buClr>
                <a:srgbClr val="007780"/>
              </a:buClr>
              <a:buSzPts val="1750"/>
              <a:buNone/>
            </a:pPr>
            <a:r>
              <a:t/>
            </a:r>
            <a:endParaRPr sz="2300">
              <a:solidFill>
                <a:srgbClr val="007780"/>
              </a:solidFill>
              <a:latin typeface="Raleway"/>
              <a:ea typeface="Raleway"/>
              <a:cs typeface="Raleway"/>
              <a:sym typeface="Raleway"/>
            </a:endParaRPr>
          </a:p>
          <a:p>
            <a:pPr indent="0" lvl="0" marL="0" rtl="0" algn="l">
              <a:lnSpc>
                <a:spcPct val="90000"/>
              </a:lnSpc>
              <a:spcBef>
                <a:spcPts val="0"/>
              </a:spcBef>
              <a:spcAft>
                <a:spcPts val="0"/>
              </a:spcAft>
              <a:buClr>
                <a:srgbClr val="007780"/>
              </a:buClr>
              <a:buSzPts val="1750"/>
              <a:buNone/>
            </a:pPr>
            <a:r>
              <a:rPr lang="en-US" sz="2300">
                <a:solidFill>
                  <a:srgbClr val="007780"/>
                </a:solidFill>
                <a:latin typeface="Raleway"/>
                <a:ea typeface="Raleway"/>
                <a:cs typeface="Raleway"/>
                <a:sym typeface="Raleway"/>
              </a:rPr>
              <a:t>A guide to finding the right certificate for candidates can be found here: </a:t>
            </a:r>
            <a:endParaRPr sz="2300">
              <a:solidFill>
                <a:srgbClr val="007780"/>
              </a:solidFill>
              <a:latin typeface="Raleway"/>
              <a:ea typeface="Raleway"/>
              <a:cs typeface="Raleway"/>
              <a:sym typeface="Raleway"/>
            </a:endParaRPr>
          </a:p>
          <a:p>
            <a:pPr indent="0" lvl="0" marL="0" rtl="0" algn="l">
              <a:lnSpc>
                <a:spcPct val="90000"/>
              </a:lnSpc>
              <a:spcBef>
                <a:spcPts val="0"/>
              </a:spcBef>
              <a:spcAft>
                <a:spcPts val="0"/>
              </a:spcAft>
              <a:buClr>
                <a:srgbClr val="007780"/>
              </a:buClr>
              <a:buSzPts val="1750"/>
              <a:buNone/>
            </a:pPr>
            <a:r>
              <a:rPr lang="en-US" sz="2300" u="sng">
                <a:solidFill>
                  <a:schemeClr val="hlink"/>
                </a:solidFill>
                <a:latin typeface="Raleway"/>
                <a:ea typeface="Raleway"/>
                <a:cs typeface="Raleway"/>
                <a:sym typeface="Raleway"/>
                <a:hlinkClick r:id="rId4"/>
              </a:rPr>
              <a:t>Choosing the Right Certificate: Information by Certificate Area</a:t>
            </a:r>
            <a:endParaRPr sz="2300">
              <a:solidFill>
                <a:srgbClr val="007780"/>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9"/>
          <p:cNvSpPr txBox="1"/>
          <p:nvPr>
            <p:ph type="title"/>
          </p:nvPr>
        </p:nvSpPr>
        <p:spPr>
          <a:xfrm>
            <a:off x="838200" y="177225"/>
            <a:ext cx="10515600" cy="8625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b="1" lang="en-US" sz="4000">
                <a:solidFill>
                  <a:srgbClr val="000000"/>
                </a:solidFill>
                <a:latin typeface="Raleway Black"/>
                <a:ea typeface="Raleway Black"/>
                <a:cs typeface="Raleway Black"/>
                <a:sym typeface="Raleway Black"/>
              </a:rPr>
              <a:t>Key Documents of NB Certification</a:t>
            </a:r>
            <a:endParaRPr>
              <a:latin typeface="Raleway Black"/>
              <a:ea typeface="Raleway Black"/>
              <a:cs typeface="Raleway Black"/>
              <a:sym typeface="Raleway Black"/>
            </a:endParaRPr>
          </a:p>
        </p:txBody>
      </p:sp>
      <p:pic>
        <p:nvPicPr>
          <p:cNvPr descr="Image of a list of the 5 core propositions" id="159" name="Google Shape;159;p9"/>
          <p:cNvPicPr preferRelativeResize="0"/>
          <p:nvPr/>
        </p:nvPicPr>
        <p:blipFill rotWithShape="1">
          <a:blip r:embed="rId3">
            <a:alphaModFix/>
          </a:blip>
          <a:srcRect b="0" l="0" r="0" t="0"/>
          <a:stretch/>
        </p:blipFill>
        <p:spPr>
          <a:xfrm>
            <a:off x="934782" y="1294028"/>
            <a:ext cx="2586241" cy="3024387"/>
          </a:xfrm>
          <a:prstGeom prst="rect">
            <a:avLst/>
          </a:prstGeom>
          <a:noFill/>
          <a:ln cap="flat" cmpd="sng" w="11275">
            <a:solidFill>
              <a:srgbClr val="242424"/>
            </a:solidFill>
            <a:prstDash val="solid"/>
            <a:round/>
            <a:headEnd len="sm" w="sm" type="none"/>
            <a:tailEnd len="sm" w="sm" type="none"/>
          </a:ln>
        </p:spPr>
      </p:pic>
      <p:pic>
        <p:nvPicPr>
          <p:cNvPr descr="Screenshot of the first page of standards" id="160" name="Google Shape;160;p9"/>
          <p:cNvPicPr preferRelativeResize="0"/>
          <p:nvPr/>
        </p:nvPicPr>
        <p:blipFill rotWithShape="1">
          <a:blip r:embed="rId4">
            <a:alphaModFix/>
          </a:blip>
          <a:srcRect b="18778" l="0" r="18996" t="0"/>
          <a:stretch/>
        </p:blipFill>
        <p:spPr>
          <a:xfrm>
            <a:off x="4742858" y="1294037"/>
            <a:ext cx="2586251" cy="3024382"/>
          </a:xfrm>
          <a:prstGeom prst="rect">
            <a:avLst/>
          </a:prstGeom>
          <a:noFill/>
          <a:ln cap="flat" cmpd="sng" w="11275">
            <a:solidFill>
              <a:srgbClr val="242424"/>
            </a:solidFill>
            <a:prstDash val="solid"/>
            <a:round/>
            <a:headEnd len="sm" w="sm" type="none"/>
            <a:tailEnd len="sm" w="sm" type="none"/>
          </a:ln>
        </p:spPr>
      </p:pic>
      <p:pic>
        <p:nvPicPr>
          <p:cNvPr descr="Image of the architecture of accomplished teaching.  Looks like helix with intertwining yellow and black ribbons." id="161" name="Google Shape;161;p9"/>
          <p:cNvPicPr preferRelativeResize="0"/>
          <p:nvPr/>
        </p:nvPicPr>
        <p:blipFill rotWithShape="1">
          <a:blip r:embed="rId5">
            <a:alphaModFix/>
          </a:blip>
          <a:srcRect b="0" l="0" r="0" t="4315"/>
          <a:stretch/>
        </p:blipFill>
        <p:spPr>
          <a:xfrm>
            <a:off x="8550915" y="1294022"/>
            <a:ext cx="2586252" cy="3024411"/>
          </a:xfrm>
          <a:prstGeom prst="rect">
            <a:avLst/>
          </a:prstGeom>
          <a:noFill/>
          <a:ln cap="flat" cmpd="sng" w="11275">
            <a:solidFill>
              <a:srgbClr val="242424"/>
            </a:solidFill>
            <a:prstDash val="solid"/>
            <a:round/>
            <a:headEnd len="sm" w="sm" type="none"/>
            <a:tailEnd len="sm" w="sm" type="none"/>
          </a:ln>
        </p:spPr>
      </p:pic>
      <p:sp>
        <p:nvSpPr>
          <p:cNvPr id="162" name="Google Shape;162;p9"/>
          <p:cNvSpPr txBox="1"/>
          <p:nvPr/>
        </p:nvSpPr>
        <p:spPr>
          <a:xfrm>
            <a:off x="728500" y="4415453"/>
            <a:ext cx="2998800" cy="10659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21A584"/>
                </a:solidFill>
                <a:latin typeface="Raleway"/>
                <a:ea typeface="Raleway"/>
                <a:cs typeface="Raleway"/>
                <a:sym typeface="Raleway"/>
                <a:hlinkClick r:id="rId6">
                  <a:extLst>
                    <a:ext uri="{A12FA001-AC4F-418D-AE19-62706E023703}">
                      <ahyp:hlinkClr val="tx"/>
                    </a:ext>
                  </a:extLst>
                </a:hlinkClick>
              </a:rPr>
              <a:t>Five Core Propositions</a:t>
            </a:r>
            <a:endParaRPr b="1" i="0" sz="2400" u="none" cap="none" strike="noStrike">
              <a:solidFill>
                <a:srgbClr val="21A584"/>
              </a:solidFill>
              <a:latin typeface="Raleway"/>
              <a:ea typeface="Raleway"/>
              <a:cs typeface="Raleway"/>
              <a:sym typeface="Raleway"/>
            </a:endParaRPr>
          </a:p>
        </p:txBody>
      </p:sp>
      <p:sp>
        <p:nvSpPr>
          <p:cNvPr id="163" name="Google Shape;163;p9"/>
          <p:cNvSpPr txBox="1"/>
          <p:nvPr/>
        </p:nvSpPr>
        <p:spPr>
          <a:xfrm>
            <a:off x="4476158" y="4501548"/>
            <a:ext cx="3239700" cy="893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21A584"/>
                </a:solidFill>
                <a:latin typeface="Raleway"/>
                <a:ea typeface="Raleway"/>
                <a:cs typeface="Raleway"/>
                <a:sym typeface="Raleway"/>
                <a:hlinkClick r:id="rId7">
                  <a:extLst>
                    <a:ext uri="{A12FA001-AC4F-418D-AE19-62706E023703}">
                      <ahyp:hlinkClr val="tx"/>
                    </a:ext>
                  </a:extLst>
                </a:hlinkClick>
              </a:rPr>
              <a:t>Content-Specific Standards</a:t>
            </a:r>
            <a:endParaRPr b="1" i="0" sz="2400" u="none" cap="none" strike="noStrike">
              <a:solidFill>
                <a:srgbClr val="21A584"/>
              </a:solidFill>
              <a:latin typeface="Raleway"/>
              <a:ea typeface="Raleway"/>
              <a:cs typeface="Raleway"/>
              <a:sym typeface="Raleway"/>
            </a:endParaRPr>
          </a:p>
        </p:txBody>
      </p:sp>
      <p:sp>
        <p:nvSpPr>
          <p:cNvPr id="164" name="Google Shape;164;p9"/>
          <p:cNvSpPr txBox="1"/>
          <p:nvPr/>
        </p:nvSpPr>
        <p:spPr>
          <a:xfrm>
            <a:off x="7970100" y="4461049"/>
            <a:ext cx="3747900" cy="9747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21A584"/>
                </a:solidFill>
                <a:latin typeface="Raleway"/>
                <a:ea typeface="Raleway"/>
                <a:cs typeface="Raleway"/>
                <a:sym typeface="Raleway"/>
                <a:hlinkClick r:id="rId8">
                  <a:extLst>
                    <a:ext uri="{A12FA001-AC4F-418D-AE19-62706E023703}">
                      <ahyp:hlinkClr val="tx"/>
                    </a:ext>
                  </a:extLst>
                </a:hlinkClick>
              </a:rPr>
              <a:t>Architecture of </a:t>
            </a:r>
            <a:endParaRPr b="1" i="0" sz="2400" u="none" cap="none" strike="noStrike">
              <a:solidFill>
                <a:srgbClr val="21A58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sng" cap="none" strike="noStrike">
                <a:solidFill>
                  <a:srgbClr val="21A584"/>
                </a:solidFill>
                <a:latin typeface="Raleway"/>
                <a:ea typeface="Raleway"/>
                <a:cs typeface="Raleway"/>
                <a:sym typeface="Raleway"/>
                <a:hlinkClick r:id="rId9">
                  <a:extLst>
                    <a:ext uri="{A12FA001-AC4F-418D-AE19-62706E023703}">
                      <ahyp:hlinkClr val="tx"/>
                    </a:ext>
                  </a:extLst>
                </a:hlinkClick>
              </a:rPr>
              <a:t>Accomplished Teaching</a:t>
            </a:r>
            <a:endParaRPr b="1" i="0" sz="2700" u="none" cap="none" strike="noStrike">
              <a:solidFill>
                <a:srgbClr val="21A584"/>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2026-05-05T18:20:10Z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74c69167-65ff-4b4a-bab7-b3e1945cb23c</vt:lpwstr>
  </property>
  <property fmtid="{D5CDD505-2E9C-101B-9397-08002B2CF9AE}" pid="8" name="MSIP_Label_eb544694-0027-44fa-bee4-2648c0363f9d_ContentBits">
    <vt:lpwstr>0</vt:lpwstr>
  </property>
  <property fmtid="{D5CDD505-2E9C-101B-9397-08002B2CF9AE}" pid="9" name="MSIP_Label_eb544694-0027-44fa-bee4-2648c0363f9d_Tag">
    <vt:lpwstr>10, 3, 0, 1</vt:lpwstr>
  </property>
</Properties>
</file>