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omments/modernComment_102_E7EE8433.xml" ContentType="application/vnd.ms-powerpoint.comments+xml"/>
  <Override PartName="/ppt/comments/modernComment_108_13022434.xml" ContentType="application/vnd.ms-powerpoint.comments+xml"/>
  <Override PartName="/ppt/comments/modernComment_109_37147F4C.xml" ContentType="application/vnd.ms-powerpoint.comments+xml"/>
  <Override PartName="/ppt/comments/modernComment_10B_7807294F.xml" ContentType="application/vnd.ms-powerpoint.comments+xml"/>
  <Override PartName="/ppt/comments/modernComment_10E_CCF50CD8.xml" ContentType="application/vnd.ms-powerpoint.comments+xml"/>
  <Override PartName="/ppt/comments/modernComment_107_F0CA53E9.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57" r:id="rId6"/>
    <p:sldId id="258" r:id="rId7"/>
    <p:sldId id="260" r:id="rId8"/>
    <p:sldId id="259" r:id="rId9"/>
    <p:sldId id="261" r:id="rId10"/>
    <p:sldId id="264" r:id="rId11"/>
    <p:sldId id="265" r:id="rId12"/>
    <p:sldId id="262" r:id="rId13"/>
    <p:sldId id="266" r:id="rId14"/>
    <p:sldId id="267" r:id="rId15"/>
    <p:sldId id="268" r:id="rId16"/>
    <p:sldId id="269" r:id="rId17"/>
    <p:sldId id="270" r:id="rId18"/>
    <p:sldId id="263" r:id="rId19"/>
    <p:sldId id="27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639224F-45C0-2079-C5C9-C0E71A2D87C5}" name="Gilbert, Elly - Division of Educator Recruitment and Development" initials="GD" userId="S::elly.gilbert@education.ky.gov::9a3b2d33-0859-48cb-817b-a0a9436ed02f" providerId="AD"/>
  <p188:author id="{84ED8896-5AF7-EDB2-02FF-1AAFCD422F6D}" name="Edwards, Justin - Division of Educator Recruitment and Development" initials="JE" userId="S::justin.edwards@education.ky.gov::76827a7a-7d9c-4c34-b8b6-cb3f9aaeabfd" providerId="AD"/>
  <p188:author id="{41034898-6921-AC9B-EEF0-05BE96C094C1}" name="Guest User" initials="GU" userId="S::urn:spo:tenantanon#001e855d-e0c0-4697-b0de-5bbbe413ae2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02649"/>
    <a:srgbClr val="0077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380081-DCE5-6CED-757A-F7C207374580}" v="9" dt="2026-01-09T17:41:43.556"/>
    <p1510:client id="{488AA5CF-3C42-E6A1-97D1-3FBC0F011DD5}" v="5" dt="2026-01-09T17:39:07.833"/>
    <p1510:client id="{BC4F58D5-F047-4D0B-B739-B90A00F5C121}" v="31" dt="2026-01-09T14:38:49.5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6327"/>
  </p:normalViewPr>
  <p:slideViewPr>
    <p:cSldViewPr snapToGrid="0" snapToObjects="1">
      <p:cViewPr varScale="1">
        <p:scale>
          <a:sx n="78" d="100"/>
          <a:sy n="78" d="100"/>
        </p:scale>
        <p:origin x="8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omments/modernComment_10B_7807294F.xml><?xml version="1.0" encoding="utf-8"?>
<p188:cmLst xmlns:a="http://schemas.openxmlformats.org/drawingml/2006/main" xmlns:r="http://schemas.openxmlformats.org/officeDocument/2006/relationships" xmlns:p188="http://schemas.microsoft.com/office/powerpoint/2018/8/main">
  <p188:cm id="{30E1AF3D-CEE7-481D-9300-FD75820FAB61}" authorId="{84ED8896-5AF7-EDB2-02FF-1AAFCD422F6D}" status="resolved" created="2026-01-09T15:48:31.513" complete="100000">
    <ac:txMkLst xmlns:ac="http://schemas.microsoft.com/office/drawing/2013/main/command">
      <pc:docMk xmlns:pc="http://schemas.microsoft.com/office/powerpoint/2013/main/command"/>
      <pc:sldMk xmlns:pc="http://schemas.microsoft.com/office/powerpoint/2013/main/command" cId="2013735247" sldId="267"/>
      <ac:spMk id="3" creationId="{A3B3ED2E-1FDA-35FB-F574-7618FE9B5688}"/>
      <ac:txMk cp="164" len="64">
        <ac:context len="383" hash="2570191317"/>
      </ac:txMk>
    </ac:txMkLst>
    <p188:pos x="9425473" y="1757330"/>
    <p188:replyLst>
      <p188:reply id="{246D6C0F-94FB-416A-BE9C-43743F3C8620}" authorId="{41034898-6921-AC9B-EEF0-05BE96C094C1}" created="2026-01-09T17:37:50.723">
        <p188:txBody>
          <a:bodyPr/>
          <a:lstStyle/>
          <a:p>
            <a:r>
              <a:rPr lang="en-US"/>
              <a:t>I think we can say that in the presentation</a:t>
            </a:r>
          </a:p>
        </p188:txBody>
      </p188:reply>
    </p188:replyLst>
    <p188:txBody>
      <a:bodyPr/>
      <a:lstStyle/>
      <a:p>
        <a:r>
          <a:rPr lang="en-US"/>
          <a:t>Don’t have to but could be a spot to plug the data we have from our Exit Survey. Something like: “Many cautions about maintianing work life balance and boundaries which is cited by 45% of teachers on the Teacher Exit Survey as to being a reason they left teaching.”</a:t>
        </a:r>
      </a:p>
    </p188:txBody>
  </p188:cm>
</p188:cmLst>
</file>

<file path=ppt/comments/modernComment_10E_CCF50CD8.xml><?xml version="1.0" encoding="utf-8"?>
<p188:cmLst xmlns:a="http://schemas.openxmlformats.org/drawingml/2006/main" xmlns:r="http://schemas.openxmlformats.org/officeDocument/2006/relationships" xmlns:p188="http://schemas.microsoft.com/office/powerpoint/2018/8/main">
  <p188:cm id="{C3AEC1B8-6B7A-47BC-A26E-8247D36E5D83}" authorId="{84ED8896-5AF7-EDB2-02FF-1AAFCD422F6D}" status="resolved" created="2026-01-09T15:52:49.662" complete="100000">
    <ac:txMkLst xmlns:ac="http://schemas.microsoft.com/office/drawing/2013/main/command">
      <pc:docMk xmlns:pc="http://schemas.microsoft.com/office/powerpoint/2013/main/command"/>
      <pc:sldMk xmlns:pc="http://schemas.microsoft.com/office/powerpoint/2013/main/command" cId="3438611672" sldId="270"/>
      <ac:spMk id="3" creationId="{D01C1AF8-FF5A-9358-E7F3-6317BDEB09F4}"/>
      <ac:txMk cp="113" len="55">
        <ac:context len="574" hash="2859052655"/>
      </ac:txMk>
    </ac:txMkLst>
    <p188:pos x="8529735" y="1038873"/>
    <p188:txBody>
      <a:bodyPr/>
      <a:lstStyle/>
      <a:p>
        <a:r>
          <a:rPr lang="en-US"/>
          <a:t>Funny bc while the 3rd lowest score on Impact New Teachers score it the highest. Once again comes back to one of my issues is the structural bias of some of the impact questions.</a:t>
        </a:r>
      </a:p>
    </p188:txBody>
  </p188:cm>
</p188:cmLst>
</file>

<file path=ppt/comments/modernComment_102_E7EE8433.xml><?xml version="1.0" encoding="utf-8"?>
<p188:cmLst xmlns:a="http://schemas.openxmlformats.org/drawingml/2006/main" xmlns:r="http://schemas.openxmlformats.org/officeDocument/2006/relationships" xmlns:p188="http://schemas.microsoft.com/office/powerpoint/2018/8/main">
  <p188:cm id="{72ACB753-60A0-46AA-9BC9-C7C8E62E99A7}" authorId="{84ED8896-5AF7-EDB2-02FF-1AAFCD422F6D}" status="resolved" created="2026-01-09T15:28:15.074" complete="100000">
    <ac:txMkLst xmlns:ac="http://schemas.microsoft.com/office/drawing/2013/main/command">
      <pc:docMk xmlns:pc="http://schemas.microsoft.com/office/powerpoint/2013/main/command"/>
      <pc:sldMk xmlns:pc="http://schemas.microsoft.com/office/powerpoint/2013/main/command" cId="3891168307" sldId="258"/>
      <ac:spMk id="3" creationId="{F114E2C3-06AB-8B0A-12AE-B4A1337098EA}"/>
      <ac:txMk cp="136" len="107">
        <ac:context len="363" hash="3554566691"/>
      </ac:txMk>
    </ac:txMkLst>
    <p188:pos x="9117563" y="1421428"/>
    <p188:txBody>
      <a:bodyPr/>
      <a:lstStyle/>
      <a:p>
        <a:r>
          <a:rPr lang="en-US"/>
          <a:t>Do we want to give the number her since 213 isn’t a factor of 10, or maybe say they are tasked with conducting a series of stay interviews in their district. They have already done over 200 the first semester and will be interviewing those teachers again towards the end of the second semester to check back in and see how things are still going. (or something like that)</a:t>
        </a:r>
      </a:p>
    </p188:txBody>
    <p188:extLst>
      <p:ext xmlns:p="http://schemas.openxmlformats.org/presentationml/2006/main" uri="{57CB4572-C831-44C2-8A1C-0ADB6CCDFE69}">
        <p223:reactions xmlns:p223="http://schemas.microsoft.com/office/powerpoint/2022/03/main">
          <p223:rxn type="👍">
            <p223:instance time="2026-01-09T17:40:09.369" authorId="{6639224F-45C0-2079-C5C9-C0E71A2D87C5}"/>
          </p223:rxn>
        </p223:reactions>
      </p:ext>
    </p188:extLst>
  </p188:cm>
</p188:cmLst>
</file>

<file path=ppt/comments/modernComment_107_F0CA53E9.xml><?xml version="1.0" encoding="utf-8"?>
<p188:cmLst xmlns:a="http://schemas.openxmlformats.org/drawingml/2006/main" xmlns:r="http://schemas.openxmlformats.org/officeDocument/2006/relationships" xmlns:p188="http://schemas.microsoft.com/office/powerpoint/2018/8/main">
  <p188:cm id="{562EAB22-CCA2-41EB-A66E-26F8F705D58A}" authorId="{84ED8896-5AF7-EDB2-02FF-1AAFCD422F6D}" status="resolved" created="2026-01-09T16:07:44.065" complete="100000">
    <ac:txMkLst xmlns:ac="http://schemas.microsoft.com/office/drawing/2013/main/command">
      <pc:docMk xmlns:pc="http://schemas.microsoft.com/office/powerpoint/2013/main/command"/>
      <pc:sldMk xmlns:pc="http://schemas.microsoft.com/office/powerpoint/2013/main/command" cId="4039791593" sldId="263"/>
      <ac:spMk id="3" creationId="{C2497ACE-92B4-3741-2BFF-628169DE5AFA}"/>
      <ac:txMk cp="68" len="67">
        <ac:context len="307" hash="2121195265"/>
      </ac:txMk>
    </ac:txMkLst>
    <p188:pos x="9621416" y="656318"/>
    <p188:replyLst>
      <p188:reply id="{C50259B5-6ADE-4CF3-A073-CA7E5F63B7C3}" authorId="{41034898-6921-AC9B-EEF0-05BE96C094C1}" created="2026-01-09T17:39:07.833">
        <p188:txBody>
          <a:bodyPr/>
          <a:lstStyle/>
          <a:p>
            <a:r>
              <a:rPr lang="en-US"/>
              <a:t>I will definitely put this on the handout and we will say in the presentation</a:t>
            </a:r>
          </a:p>
        </p188:txBody>
      </p188:reply>
    </p188:replyLst>
    <p188:txBody>
      <a:bodyPr/>
      <a:lstStyle/>
      <a:p>
        <a:r>
          <a:rPr lang="en-US"/>
          <a:t>Might be worth stressing these can and will only yield responses that are worth while if the respondents are comfortable talking with them. In other words, if the admin doesn’t already have some kind of free flowing conversational relationship with the teacher, then they are unlikely to gain any incite. If this is the case, a good first step could be to do relationship building first then discuss a desire to improve the teachers work environment by using something they learned about at Ed Camp or something like that. 
IDK I just know I’ve had some real crumby admins that if they came to me and asked me to do this I wouldn’t trust them so my answers would be guarded and depending on when they wanted to do this I might be resentful of them making me stay late or giving up my planning. Possible method for someone with lower scores could be catering a lunch for all four teachers at the same time. Might make the teachers feel safer to speak freely given they are being fed and would have numbers on the admin.</a:t>
        </a:r>
      </a:p>
    </p188:txBody>
  </p188:cm>
</p188:cmLst>
</file>

<file path=ppt/comments/modernComment_108_13022434.xml><?xml version="1.0" encoding="utf-8"?>
<p188:cmLst xmlns:a="http://schemas.openxmlformats.org/drawingml/2006/main" xmlns:r="http://schemas.openxmlformats.org/officeDocument/2006/relationships" xmlns:p188="http://schemas.microsoft.com/office/powerpoint/2018/8/main">
  <p188:cm id="{AED40840-0C40-4896-8CE7-FEC13299C1CF}" authorId="{84ED8896-5AF7-EDB2-02FF-1AAFCD422F6D}" status="resolved" created="2026-01-09T15:34:01.250" complete="100000">
    <ac:txMkLst xmlns:ac="http://schemas.microsoft.com/office/drawing/2013/main/command">
      <pc:docMk xmlns:pc="http://schemas.microsoft.com/office/powerpoint/2013/main/command"/>
      <pc:sldMk xmlns:pc="http://schemas.microsoft.com/office/powerpoint/2013/main/command" cId="318907444" sldId="264"/>
      <ac:spMk id="3" creationId="{63E46E37-B134-E4E8-441C-488C97C2F303}"/>
      <ac:txMk cp="84" len="16">
        <ac:context len="337" hash="3262408807"/>
      </ac:txMk>
    </ac:txMkLst>
    <p188:pos x="10013302" y="656318"/>
    <p188:txBody>
      <a:bodyPr/>
      <a:lstStyle/>
      <a:p>
        <a:r>
          <a:rPr lang="en-US"/>
          <a:t>If you want, other popular themes where, “it’s a calling”, “love of subject they teach”, “other teachers in the building becoming close friends”.
Also, not an ELA person so I’m probably wrong but should the period be outside the quotation marks?</a:t>
        </a:r>
      </a:p>
    </p188:txBody>
  </p188:cm>
</p188:cmLst>
</file>

<file path=ppt/comments/modernComment_109_37147F4C.xml><?xml version="1.0" encoding="utf-8"?>
<p188:cmLst xmlns:a="http://schemas.openxmlformats.org/drawingml/2006/main" xmlns:r="http://schemas.openxmlformats.org/officeDocument/2006/relationships" xmlns:p188="http://schemas.microsoft.com/office/powerpoint/2018/8/main">
  <p188:cm id="{F4667475-7713-4A13-B589-4DC42F1681C5}" authorId="{84ED8896-5AF7-EDB2-02FF-1AAFCD422F6D}" status="resolved" created="2026-01-09T15:41:25.857" complete="100000">
    <ac:txMkLst xmlns:ac="http://schemas.microsoft.com/office/drawing/2013/main/command">
      <pc:docMk xmlns:pc="http://schemas.microsoft.com/office/powerpoint/2013/main/command"/>
      <pc:sldMk xmlns:pc="http://schemas.microsoft.com/office/powerpoint/2013/main/command" cId="924090188" sldId="265"/>
      <ac:spMk id="3" creationId="{BE170EEE-438B-8910-6E7C-76A73B8CDD91}"/>
      <ac:txMk cp="212" len="416">
        <ac:context len="629" hash="1016858876"/>
      </ac:txMk>
    </ac:txMkLst>
    <p188:pos x="10507824" y="1766661"/>
    <p188:txBody>
      <a:bodyPr/>
      <a:lstStyle/>
      <a:p>
        <a:r>
          <a:rPr lang="en-US"/>
          <a:t>This one is good but if you wanted some more I thought these were pretty good from my list too. 
“My younger brother has Down Syndrome. Watching him struggle through a system that wasn't built for him made me want to change the system.”
“I knew I wanted to teach when I was in 2nd grade.  My second grade teacher was such a great person and always had me wanting to learn more.  In the summer time I would gather kids from my street to play school and "teach" them with the leftover worksheets my teacher gave me.  When I graduated high school, I was torn between wanting to become a nurse or a teacher.  My maternal grandmother was a nurse and we had a strong relationship, so that influenced my original decision to pursue nursing.  I received my bachelors in nursing in 1990.  After trying to find my niche in nursing and not being happy in my career, I decided to return to school to pursue my teaching degree. I questioned going back to school for about 5 years until my husband said, "If you don't go, you'll never know."  I never looked back and it's been one of the best decisions of my life.  I am currently in my 21st year and still enjoy coming to work.  Teaching is truly my calling.”
</a:t>
        </a:r>
      </a:p>
    </p188:txBody>
  </p188:cm>
</p188:cmLst>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8569-7959-0241-9BB6-EB4CB1A4E314}"/>
              </a:ext>
            </a:extLst>
          </p:cNvPr>
          <p:cNvSpPr>
            <a:spLocks noGrp="1"/>
          </p:cNvSpPr>
          <p:nvPr>
            <p:ph type="ctrTitle"/>
          </p:nvPr>
        </p:nvSpPr>
        <p:spPr>
          <a:xfrm>
            <a:off x="1524000" y="1122363"/>
            <a:ext cx="9144000" cy="2387600"/>
          </a:xfrm>
        </p:spPr>
        <p:txBody>
          <a:bodyPr anchor="b"/>
          <a:lstStyle>
            <a:lvl1pPr algn="ctr">
              <a:defRPr sz="6000">
                <a:solidFill>
                  <a:srgbClr val="102649"/>
                </a:solidFill>
              </a:defRPr>
            </a:lvl1pPr>
          </a:lstStyle>
          <a:p>
            <a:r>
              <a:rPr lang="en-US"/>
              <a:t>Click to edit Master title style</a:t>
            </a:r>
          </a:p>
        </p:txBody>
      </p:sp>
      <p:sp>
        <p:nvSpPr>
          <p:cNvPr id="3" name="Subtitle 2">
            <a:extLst>
              <a:ext uri="{FF2B5EF4-FFF2-40B4-BE49-F238E27FC236}">
                <a16:creationId xmlns:a16="http://schemas.microsoft.com/office/drawing/2014/main" id="{D0C0594C-E6C1-9547-AD0F-AB6967F2DD52}"/>
              </a:ext>
            </a:extLst>
          </p:cNvPr>
          <p:cNvSpPr>
            <a:spLocks noGrp="1"/>
          </p:cNvSpPr>
          <p:nvPr>
            <p:ph type="subTitle" idx="1"/>
          </p:nvPr>
        </p:nvSpPr>
        <p:spPr>
          <a:xfrm>
            <a:off x="1524000" y="3602038"/>
            <a:ext cx="9144000" cy="1655762"/>
          </a:xfrm>
        </p:spPr>
        <p:txBody>
          <a:bodyPr/>
          <a:lstStyle>
            <a:lvl1pPr marL="0" indent="0" algn="ctr">
              <a:buNone/>
              <a:defRPr sz="2400">
                <a:solidFill>
                  <a:srgbClr val="00778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B9DA7D72-74A1-FB4F-ACD2-40B8F2296B3D}"/>
              </a:ext>
            </a:extLst>
          </p:cNvPr>
          <p:cNvSpPr>
            <a:spLocks noGrp="1"/>
          </p:cNvSpPr>
          <p:nvPr>
            <p:ph type="dt" sz="half" idx="10"/>
          </p:nvPr>
        </p:nvSpPr>
        <p:spPr/>
        <p:txBody>
          <a:bodyPr/>
          <a:lstStyle>
            <a:lvl1pPr>
              <a:defRPr>
                <a:solidFill>
                  <a:schemeClr val="bg1"/>
                </a:solidFill>
              </a:defRPr>
            </a:lvl1pPr>
          </a:lstStyle>
          <a:p>
            <a:fld id="{90F885B2-8894-8044-8FDE-175D50DC3849}" type="datetimeFigureOut">
              <a:rPr lang="en-US" smtClean="0"/>
              <a:pPr/>
              <a:t>1/14/2026</a:t>
            </a:fld>
            <a:endParaRPr lang="en-US"/>
          </a:p>
        </p:txBody>
      </p:sp>
      <p:sp>
        <p:nvSpPr>
          <p:cNvPr id="5" name="Footer Placeholder 4">
            <a:extLst>
              <a:ext uri="{FF2B5EF4-FFF2-40B4-BE49-F238E27FC236}">
                <a16:creationId xmlns:a16="http://schemas.microsoft.com/office/drawing/2014/main" id="{1EC3B05B-48C7-544E-97E6-CC2AA1DB1D6D}"/>
              </a:ext>
            </a:extLst>
          </p:cNvPr>
          <p:cNvSpPr>
            <a:spLocks noGrp="1"/>
          </p:cNvSpPr>
          <p:nvPr>
            <p:ph type="ftr" sz="quarter" idx="11"/>
          </p:nvPr>
        </p:nvSpPr>
        <p:spPr/>
        <p:txBody>
          <a:bodyPr/>
          <a:lstStyle>
            <a:lvl1pPr>
              <a:defRPr>
                <a:solidFill>
                  <a:srgbClr val="007780"/>
                </a:solidFill>
              </a:defRPr>
            </a:lvl1pPr>
          </a:lstStyle>
          <a:p>
            <a:endParaRPr lang="en-US" dirty="0"/>
          </a:p>
        </p:txBody>
      </p:sp>
      <p:sp>
        <p:nvSpPr>
          <p:cNvPr id="6" name="Slide Number Placeholder 5">
            <a:extLst>
              <a:ext uri="{FF2B5EF4-FFF2-40B4-BE49-F238E27FC236}">
                <a16:creationId xmlns:a16="http://schemas.microsoft.com/office/drawing/2014/main" id="{C7E0090F-0F27-4242-854F-4BE100FF7E80}"/>
              </a:ext>
            </a:extLst>
          </p:cNvPr>
          <p:cNvSpPr>
            <a:spLocks noGrp="1"/>
          </p:cNvSpPr>
          <p:nvPr>
            <p:ph type="sldNum" sz="quarter" idx="12"/>
          </p:nvPr>
        </p:nvSpPr>
        <p:spPr>
          <a:xfrm>
            <a:off x="8610600" y="6356350"/>
            <a:ext cx="2743200" cy="365125"/>
          </a:xfrm>
          <a:prstGeom prst="rect">
            <a:avLst/>
          </a:prstGeom>
        </p:spPr>
        <p:txBody>
          <a:bodyPr/>
          <a:lstStyle>
            <a:lvl1pPr>
              <a:defRPr>
                <a:solidFill>
                  <a:srgbClr val="007780"/>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3982362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B55A3-9192-AA4B-A28B-F665D0BBD9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CF848-C4FD-8E4B-B94D-2FC841DBA2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930E4B-79F6-0A4D-9360-91B7A9F1433A}"/>
              </a:ext>
            </a:extLst>
          </p:cNvPr>
          <p:cNvSpPr>
            <a:spLocks noGrp="1"/>
          </p:cNvSpPr>
          <p:nvPr>
            <p:ph type="dt" sz="half" idx="10"/>
          </p:nvPr>
        </p:nvSpPr>
        <p:spPr/>
        <p:txBody>
          <a:bodyPr/>
          <a:lstStyle/>
          <a:p>
            <a:fld id="{90F885B2-8894-8044-8FDE-175D50DC3849}" type="datetimeFigureOut">
              <a:rPr lang="en-US" smtClean="0"/>
              <a:t>1/14/2026</a:t>
            </a:fld>
            <a:endParaRPr lang="en-US"/>
          </a:p>
        </p:txBody>
      </p:sp>
      <p:sp>
        <p:nvSpPr>
          <p:cNvPr id="5" name="Footer Placeholder 4">
            <a:extLst>
              <a:ext uri="{FF2B5EF4-FFF2-40B4-BE49-F238E27FC236}">
                <a16:creationId xmlns:a16="http://schemas.microsoft.com/office/drawing/2014/main" id="{A3F54B59-D8EC-434F-A166-20C80AE0AC7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46679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2AF73-9A4E-D146-900B-0DCB690244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68D449-E993-6C44-BBED-F872FBC174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DE4AF1-AF32-5744-9E56-22A24F35B1D1}"/>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1/14/2026</a:t>
            </a:fld>
            <a:endParaRPr lang="en-US"/>
          </a:p>
        </p:txBody>
      </p:sp>
      <p:sp>
        <p:nvSpPr>
          <p:cNvPr id="5" name="Footer Placeholder 4">
            <a:extLst>
              <a:ext uri="{FF2B5EF4-FFF2-40B4-BE49-F238E27FC236}">
                <a16:creationId xmlns:a16="http://schemas.microsoft.com/office/drawing/2014/main" id="{A39392A0-E4A1-8D48-AC5B-1687A954FC93}"/>
              </a:ext>
            </a:extLst>
          </p:cNvPr>
          <p:cNvSpPr>
            <a:spLocks noGrp="1"/>
          </p:cNvSpPr>
          <p:nvPr>
            <p:ph type="ftr" sz="quarter" idx="11"/>
          </p:nvPr>
        </p:nvSpPr>
        <p:spPr>
          <a:xfrm>
            <a:off x="4038600" y="6356350"/>
            <a:ext cx="4078266" cy="365125"/>
          </a:xfrm>
        </p:spPr>
        <p:txBody>
          <a:bodyPr/>
          <a:lstStyle>
            <a:lvl1pPr>
              <a:defRPr>
                <a:solidFill>
                  <a:srgbClr val="102649"/>
                </a:solidFill>
              </a:defRPr>
            </a:lvl1pPr>
          </a:lstStyle>
          <a:p>
            <a:endParaRPr lang="en-US" dirty="0"/>
          </a:p>
        </p:txBody>
      </p:sp>
      <p:sp>
        <p:nvSpPr>
          <p:cNvPr id="6" name="Slide Number Placeholder 5">
            <a:extLst>
              <a:ext uri="{FF2B5EF4-FFF2-40B4-BE49-F238E27FC236}">
                <a16:creationId xmlns:a16="http://schemas.microsoft.com/office/drawing/2014/main" id="{DC31426B-CAD7-A248-9D25-832FA2DA8EAC}"/>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83887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129AE-3E3D-8D40-9357-256A736AB1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F97DC4-37E3-C541-8F1C-EC9F203D4E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18A85B-13CF-DC4C-9B51-8C0EC07574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D8DDCC5-4054-D648-9589-53E6D120B71D}"/>
              </a:ext>
            </a:extLst>
          </p:cNvPr>
          <p:cNvSpPr>
            <a:spLocks noGrp="1"/>
          </p:cNvSpPr>
          <p:nvPr>
            <p:ph type="dt" sz="half" idx="10"/>
          </p:nvPr>
        </p:nvSpPr>
        <p:spPr/>
        <p:txBody>
          <a:bodyPr/>
          <a:lstStyle/>
          <a:p>
            <a:fld id="{90F885B2-8894-8044-8FDE-175D50DC3849}" type="datetimeFigureOut">
              <a:rPr lang="en-US" smtClean="0"/>
              <a:t>1/14/2026</a:t>
            </a:fld>
            <a:endParaRPr lang="en-US"/>
          </a:p>
        </p:txBody>
      </p:sp>
      <p:sp>
        <p:nvSpPr>
          <p:cNvPr id="6" name="Footer Placeholder 5">
            <a:extLst>
              <a:ext uri="{FF2B5EF4-FFF2-40B4-BE49-F238E27FC236}">
                <a16:creationId xmlns:a16="http://schemas.microsoft.com/office/drawing/2014/main" id="{23010285-C8F1-CC49-B417-CA5C71B95526}"/>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2104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DC529-84D4-2947-8D87-A9FE98A465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1BF79D-E057-CE44-9D97-934038F085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57DC18-B0E2-5D48-BC36-CA6CE05548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6779E1-2F41-084E-B78A-9475EADB33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E98414-52E5-4E4B-BD61-22E50040F5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A177FD-8970-6E49-AE3A-3E99004152A2}"/>
              </a:ext>
            </a:extLst>
          </p:cNvPr>
          <p:cNvSpPr>
            <a:spLocks noGrp="1"/>
          </p:cNvSpPr>
          <p:nvPr>
            <p:ph type="dt" sz="half" idx="10"/>
          </p:nvPr>
        </p:nvSpPr>
        <p:spPr/>
        <p:txBody>
          <a:bodyPr/>
          <a:lstStyle/>
          <a:p>
            <a:fld id="{90F885B2-8894-8044-8FDE-175D50DC3849}" type="datetimeFigureOut">
              <a:rPr lang="en-US" smtClean="0"/>
              <a:t>1/14/2026</a:t>
            </a:fld>
            <a:endParaRPr lang="en-US"/>
          </a:p>
        </p:txBody>
      </p:sp>
      <p:sp>
        <p:nvSpPr>
          <p:cNvPr id="8" name="Footer Placeholder 7">
            <a:extLst>
              <a:ext uri="{FF2B5EF4-FFF2-40B4-BE49-F238E27FC236}">
                <a16:creationId xmlns:a16="http://schemas.microsoft.com/office/drawing/2014/main" id="{69B81514-1649-6142-AC73-F89804C2EA4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964063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95664-CBD9-5B44-AF8D-232A4D4E3EF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453A43-613C-1740-9F57-1DA02F78D8E7}"/>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1/14/2026</a:t>
            </a:fld>
            <a:endParaRPr lang="en-US"/>
          </a:p>
        </p:txBody>
      </p:sp>
      <p:sp>
        <p:nvSpPr>
          <p:cNvPr id="4" name="Footer Placeholder 3">
            <a:extLst>
              <a:ext uri="{FF2B5EF4-FFF2-40B4-BE49-F238E27FC236}">
                <a16:creationId xmlns:a16="http://schemas.microsoft.com/office/drawing/2014/main" id="{E5737E07-BDE7-EE4F-A7D2-BCC968B7D3B9}"/>
              </a:ext>
            </a:extLst>
          </p:cNvPr>
          <p:cNvSpPr>
            <a:spLocks noGrp="1"/>
          </p:cNvSpPr>
          <p:nvPr>
            <p:ph type="ftr" sz="quarter" idx="11"/>
          </p:nvPr>
        </p:nvSpPr>
        <p:spPr/>
        <p:txBody>
          <a:bodyPr/>
          <a:lstStyle>
            <a:lvl1pPr>
              <a:defRPr>
                <a:solidFill>
                  <a:srgbClr val="102649"/>
                </a:solidFill>
              </a:defRPr>
            </a:lvl1pPr>
          </a:lstStyle>
          <a:p>
            <a:endParaRPr lang="en-US"/>
          </a:p>
        </p:txBody>
      </p:sp>
    </p:spTree>
    <p:extLst>
      <p:ext uri="{BB962C8B-B14F-4D97-AF65-F5344CB8AC3E}">
        <p14:creationId xmlns:p14="http://schemas.microsoft.com/office/powerpoint/2010/main" val="3274293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9CEA650-939E-F048-B947-6D573735B252}"/>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1/14/2026</a:t>
            </a:fld>
            <a:endParaRPr lang="en-US"/>
          </a:p>
        </p:txBody>
      </p:sp>
      <p:sp>
        <p:nvSpPr>
          <p:cNvPr id="3" name="Footer Placeholder 2">
            <a:extLst>
              <a:ext uri="{FF2B5EF4-FFF2-40B4-BE49-F238E27FC236}">
                <a16:creationId xmlns:a16="http://schemas.microsoft.com/office/drawing/2014/main" id="{2363B547-38B5-CE45-9D41-AB9885E10534}"/>
              </a:ext>
            </a:extLst>
          </p:cNvPr>
          <p:cNvSpPr>
            <a:spLocks noGrp="1"/>
          </p:cNvSpPr>
          <p:nvPr>
            <p:ph type="ftr" sz="quarter" idx="11"/>
          </p:nvPr>
        </p:nvSpPr>
        <p:spPr/>
        <p:txBody>
          <a:bodyPr/>
          <a:lstStyle>
            <a:lvl1pPr>
              <a:defRPr>
                <a:solidFill>
                  <a:srgbClr val="102649"/>
                </a:solidFill>
              </a:defRPr>
            </a:lvl1pPr>
          </a:lstStyle>
          <a:p>
            <a:endParaRPr lang="en-US"/>
          </a:p>
        </p:txBody>
      </p:sp>
    </p:spTree>
    <p:extLst>
      <p:ext uri="{BB962C8B-B14F-4D97-AF65-F5344CB8AC3E}">
        <p14:creationId xmlns:p14="http://schemas.microsoft.com/office/powerpoint/2010/main" val="1203898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747C7-D880-DF47-A5AB-551081E93E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CD60D4-B40E-F34D-80B5-1FB5C01929C3}"/>
              </a:ext>
            </a:extLst>
          </p:cNvPr>
          <p:cNvSpPr>
            <a:spLocks noGrp="1"/>
          </p:cNvSpPr>
          <p:nvPr>
            <p:ph idx="1"/>
          </p:nvPr>
        </p:nvSpPr>
        <p:spPr>
          <a:xfrm>
            <a:off x="5183188" y="1891430"/>
            <a:ext cx="6172200" cy="39696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6E9781-5FD6-404C-9615-4A709D3011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5DCDF3-E889-1748-B70C-A614B28DB8A1}"/>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1/14/2026</a:t>
            </a:fld>
            <a:endParaRPr lang="en-US"/>
          </a:p>
        </p:txBody>
      </p:sp>
      <p:sp>
        <p:nvSpPr>
          <p:cNvPr id="6" name="Footer Placeholder 5">
            <a:extLst>
              <a:ext uri="{FF2B5EF4-FFF2-40B4-BE49-F238E27FC236}">
                <a16:creationId xmlns:a16="http://schemas.microsoft.com/office/drawing/2014/main" id="{B023D8E5-FB74-B545-B35C-110FA0DCFD66}"/>
              </a:ext>
            </a:extLst>
          </p:cNvPr>
          <p:cNvSpPr>
            <a:spLocks noGrp="1"/>
          </p:cNvSpPr>
          <p:nvPr>
            <p:ph type="ftr" sz="quarter" idx="11"/>
          </p:nvPr>
        </p:nvSpPr>
        <p:spPr>
          <a:xfrm>
            <a:off x="4038600" y="6356350"/>
            <a:ext cx="4040688" cy="365125"/>
          </a:xfrm>
        </p:spPr>
        <p:txBody>
          <a:bodyPr/>
          <a:lstStyle>
            <a:lvl1pPr>
              <a:defRPr>
                <a:solidFill>
                  <a:srgbClr val="102649"/>
                </a:solidFill>
              </a:defRPr>
            </a:lvl1pPr>
          </a:lstStyle>
          <a:p>
            <a:endParaRPr lang="en-US" dirty="0"/>
          </a:p>
        </p:txBody>
      </p:sp>
      <p:sp>
        <p:nvSpPr>
          <p:cNvPr id="7" name="Slide Number Placeholder 6">
            <a:extLst>
              <a:ext uri="{FF2B5EF4-FFF2-40B4-BE49-F238E27FC236}">
                <a16:creationId xmlns:a16="http://schemas.microsoft.com/office/drawing/2014/main" id="{2BAA720A-FAFC-0B47-B836-6026134BEC69}"/>
              </a:ext>
            </a:extLst>
          </p:cNvPr>
          <p:cNvSpPr>
            <a:spLocks noGrp="1"/>
          </p:cNvSpPr>
          <p:nvPr>
            <p:ph type="sldNum" sz="quarter" idx="12"/>
          </p:nvPr>
        </p:nvSpPr>
        <p:spPr>
          <a:xfrm>
            <a:off x="8610600" y="6356350"/>
            <a:ext cx="2743200" cy="365125"/>
          </a:xfrm>
          <a:prstGeom prst="rect">
            <a:avLst/>
          </a:prstGeom>
        </p:spPr>
        <p:txBody>
          <a:bodyPr/>
          <a:lstStyle>
            <a:lvl1pPr>
              <a:defRPr>
                <a:solidFill>
                  <a:srgbClr val="102649"/>
                </a:solidFill>
              </a:defRPr>
            </a:lvl1pPr>
          </a:lstStyle>
          <a:p>
            <a:fld id="{01152AFA-7C55-604E-8665-049907417E35}" type="slidenum">
              <a:rPr lang="en-US" smtClean="0"/>
              <a:pPr/>
              <a:t>‹#›</a:t>
            </a:fld>
            <a:endParaRPr lang="en-US"/>
          </a:p>
        </p:txBody>
      </p:sp>
    </p:spTree>
    <p:extLst>
      <p:ext uri="{BB962C8B-B14F-4D97-AF65-F5344CB8AC3E}">
        <p14:creationId xmlns:p14="http://schemas.microsoft.com/office/powerpoint/2010/main" val="2832705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9EA58-8F14-9847-A5CC-481304CAC3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3780811-8AD9-384B-AAE6-7D7355D834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25E1C3A-9866-3A4D-B8F8-421BAC5017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E9B453-B7EA-F54F-99BE-092E9693BC03}"/>
              </a:ext>
            </a:extLst>
          </p:cNvPr>
          <p:cNvSpPr>
            <a:spLocks noGrp="1"/>
          </p:cNvSpPr>
          <p:nvPr>
            <p:ph type="dt" sz="half" idx="10"/>
          </p:nvPr>
        </p:nvSpPr>
        <p:spPr/>
        <p:txBody>
          <a:bodyPr/>
          <a:lstStyle/>
          <a:p>
            <a:fld id="{90F885B2-8894-8044-8FDE-175D50DC3849}" type="datetimeFigureOut">
              <a:rPr lang="en-US" smtClean="0"/>
              <a:t>1/14/2026</a:t>
            </a:fld>
            <a:endParaRPr lang="en-US"/>
          </a:p>
        </p:txBody>
      </p:sp>
      <p:sp>
        <p:nvSpPr>
          <p:cNvPr id="6" name="Footer Placeholder 5">
            <a:extLst>
              <a:ext uri="{FF2B5EF4-FFF2-40B4-BE49-F238E27FC236}">
                <a16:creationId xmlns:a16="http://schemas.microsoft.com/office/drawing/2014/main" id="{B2BAE837-F714-D749-8672-F5ACD89ABDA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863610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D2CF2-02DF-EB40-9C30-F603922C43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8DE25A-01D2-3842-897E-9F6C707073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52C0B9-4A3D-004D-A3C2-A486C0B21C4E}"/>
              </a:ext>
            </a:extLst>
          </p:cNvPr>
          <p:cNvSpPr>
            <a:spLocks noGrp="1"/>
          </p:cNvSpPr>
          <p:nvPr>
            <p:ph type="dt" sz="half" idx="10"/>
          </p:nvPr>
        </p:nvSpPr>
        <p:spPr/>
        <p:txBody>
          <a:bodyPr/>
          <a:lstStyle/>
          <a:p>
            <a:fld id="{90F885B2-8894-8044-8FDE-175D50DC3849}" type="datetimeFigureOut">
              <a:rPr lang="en-US" smtClean="0"/>
              <a:t>1/14/2026</a:t>
            </a:fld>
            <a:endParaRPr lang="en-US"/>
          </a:p>
        </p:txBody>
      </p:sp>
      <p:sp>
        <p:nvSpPr>
          <p:cNvPr id="5" name="Footer Placeholder 4">
            <a:extLst>
              <a:ext uri="{FF2B5EF4-FFF2-40B4-BE49-F238E27FC236}">
                <a16:creationId xmlns:a16="http://schemas.microsoft.com/office/drawing/2014/main" id="{50D7C0FF-A49D-F241-8819-70F0A0CC272D}"/>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22027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5D8CEE-7FBA-F449-BE55-F05E99DED9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F7D7E5-BBC6-C94E-AF43-17FD8D82E17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1A1BF-C169-454D-9CB3-0B7C89D9455C}"/>
              </a:ext>
            </a:extLst>
          </p:cNvPr>
          <p:cNvSpPr>
            <a:spLocks noGrp="1"/>
          </p:cNvSpPr>
          <p:nvPr>
            <p:ph type="dt" sz="half" idx="10"/>
          </p:nvPr>
        </p:nvSpPr>
        <p:spPr/>
        <p:txBody>
          <a:bodyPr/>
          <a:lstStyle/>
          <a:p>
            <a:fld id="{90F885B2-8894-8044-8FDE-175D50DC3849}" type="datetimeFigureOut">
              <a:rPr lang="en-US" smtClean="0"/>
              <a:t>1/14/2026</a:t>
            </a:fld>
            <a:endParaRPr lang="en-US"/>
          </a:p>
        </p:txBody>
      </p:sp>
      <p:sp>
        <p:nvSpPr>
          <p:cNvPr id="5" name="Footer Placeholder 4">
            <a:extLst>
              <a:ext uri="{FF2B5EF4-FFF2-40B4-BE49-F238E27FC236}">
                <a16:creationId xmlns:a16="http://schemas.microsoft.com/office/drawing/2014/main" id="{09E9A9C6-28A1-0644-81AA-16813709755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4166889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D32FA69-F2CC-8E44-A069-E9A85C2CDD23}"/>
              </a:ext>
            </a:extLst>
          </p:cNvPr>
          <p:cNvSpPr>
            <a:spLocks noGrp="1"/>
          </p:cNvSpPr>
          <p:nvPr>
            <p:ph type="dt" sz="half" idx="10"/>
          </p:nvPr>
        </p:nvSpPr>
        <p:spPr/>
        <p:txBody>
          <a:bodyPr/>
          <a:lstStyle>
            <a:lvl1pPr>
              <a:defRPr>
                <a:solidFill>
                  <a:srgbClr val="102649"/>
                </a:solidFill>
              </a:defRPr>
            </a:lvl1pPr>
          </a:lstStyle>
          <a:p>
            <a:fld id="{90F885B2-8894-8044-8FDE-175D50DC3849}" type="datetimeFigureOut">
              <a:rPr lang="en-US" smtClean="0"/>
              <a:pPr/>
              <a:t>1/14/2026</a:t>
            </a:fld>
            <a:endParaRPr lang="en-US"/>
          </a:p>
        </p:txBody>
      </p:sp>
      <p:sp>
        <p:nvSpPr>
          <p:cNvPr id="4" name="Footer Placeholder 3">
            <a:extLst>
              <a:ext uri="{FF2B5EF4-FFF2-40B4-BE49-F238E27FC236}">
                <a16:creationId xmlns:a16="http://schemas.microsoft.com/office/drawing/2014/main" id="{19E013E8-1B59-1947-97AA-780C14576EFC}"/>
              </a:ext>
            </a:extLst>
          </p:cNvPr>
          <p:cNvSpPr>
            <a:spLocks noGrp="1"/>
          </p:cNvSpPr>
          <p:nvPr>
            <p:ph type="ftr" sz="quarter" idx="11"/>
          </p:nvPr>
        </p:nvSpPr>
        <p:spPr/>
        <p:txBody>
          <a:bodyPr/>
          <a:lstStyle>
            <a:lvl1pPr>
              <a:defRPr>
                <a:solidFill>
                  <a:srgbClr val="102649"/>
                </a:solidFill>
              </a:defRPr>
            </a:lvl1pPr>
          </a:lstStyle>
          <a:p>
            <a:endParaRPr lang="en-US" dirty="0"/>
          </a:p>
        </p:txBody>
      </p:sp>
      <p:sp>
        <p:nvSpPr>
          <p:cNvPr id="2" name="Title 1">
            <a:extLst>
              <a:ext uri="{FF2B5EF4-FFF2-40B4-BE49-F238E27FC236}">
                <a16:creationId xmlns:a16="http://schemas.microsoft.com/office/drawing/2014/main" id="{B7E8C20D-A7B4-A745-99FE-F5545C06A2BC}"/>
              </a:ext>
            </a:extLst>
          </p:cNvPr>
          <p:cNvSpPr>
            <a:spLocks noGrp="1"/>
          </p:cNvSpPr>
          <p:nvPr>
            <p:ph type="title"/>
          </p:nvPr>
        </p:nvSpPr>
        <p:spPr>
          <a:xfrm>
            <a:off x="838200" y="-1507218"/>
            <a:ext cx="10515600" cy="1325563"/>
          </a:xfrm>
        </p:spPr>
        <p:txBody>
          <a:bodyPr/>
          <a:lstStyle/>
          <a:p>
            <a:r>
              <a:rPr lang="en-US"/>
              <a:t>Click to edit Master title style</a:t>
            </a:r>
          </a:p>
        </p:txBody>
      </p:sp>
    </p:spTree>
    <p:extLst>
      <p:ext uri="{BB962C8B-B14F-4D97-AF65-F5344CB8AC3E}">
        <p14:creationId xmlns:p14="http://schemas.microsoft.com/office/powerpoint/2010/main" val="2657028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FAA31E-A6D5-0042-9274-104B04F9AD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1896C5-06B0-3147-AB94-8C999EE890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BC9E41-8ACF-5A41-9EAC-CFD88AAFBF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90F885B2-8894-8044-8FDE-175D50DC3849}" type="datetimeFigureOut">
              <a:rPr lang="en-US" smtClean="0"/>
              <a:pPr/>
              <a:t>1/14/2026</a:t>
            </a:fld>
            <a:endParaRPr lang="en-US"/>
          </a:p>
        </p:txBody>
      </p:sp>
      <p:sp>
        <p:nvSpPr>
          <p:cNvPr id="5" name="Footer Placeholder 4">
            <a:extLst>
              <a:ext uri="{FF2B5EF4-FFF2-40B4-BE49-F238E27FC236}">
                <a16:creationId xmlns:a16="http://schemas.microsoft.com/office/drawing/2014/main" id="{CCC268BD-BE55-F341-B9D2-8E463FCF8391}"/>
              </a:ext>
            </a:extLst>
          </p:cNvPr>
          <p:cNvSpPr>
            <a:spLocks noGrp="1"/>
          </p:cNvSpPr>
          <p:nvPr>
            <p:ph type="ftr" sz="quarter" idx="3"/>
          </p:nvPr>
        </p:nvSpPr>
        <p:spPr>
          <a:xfrm>
            <a:off x="4038600" y="6356350"/>
            <a:ext cx="3564699" cy="365125"/>
          </a:xfrm>
          <a:prstGeom prst="rect">
            <a:avLst/>
          </a:prstGeom>
        </p:spPr>
        <p:txBody>
          <a:bodyPr vert="horz" lIns="91440" tIns="45720" rIns="91440" bIns="45720" rtlCol="0" anchor="ctr"/>
          <a:lstStyle>
            <a:lvl1pPr algn="ctr">
              <a:defRPr sz="1200">
                <a:solidFill>
                  <a:schemeClr val="bg1"/>
                </a:solidFill>
              </a:defRPr>
            </a:lvl1pPr>
          </a:lstStyle>
          <a:p>
            <a:endParaRPr lang="en-US"/>
          </a:p>
        </p:txBody>
      </p:sp>
    </p:spTree>
    <p:extLst>
      <p:ext uri="{BB962C8B-B14F-4D97-AF65-F5344CB8AC3E}">
        <p14:creationId xmlns:p14="http://schemas.microsoft.com/office/powerpoint/2010/main" val="2271339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microsoft.com/office/2018/10/relationships/comments" Target="../comments/modernComment_102_E7EE843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microsoft.com/office/2018/10/relationships/comments" Target="../comments/modernComment_108_1302243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microsoft.com/office/2018/10/relationships/comments" Target="../comments/modernComment_109_37147F4C.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microsoft.com/office/2018/10/relationships/comments" Target="../comments/modernComment_10B_7807294F.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microsoft.com/office/2018/10/relationships/comments" Target="../comments/modernComment_10E_CCF50CD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microsoft.com/office/2018/10/relationships/comments" Target="../comments/modernComment_107_F0CA53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justin.edwards@education.ky.gov" TargetMode="External"/><Relationship Id="rId2" Type="http://schemas.openxmlformats.org/officeDocument/2006/relationships/hyperlink" Target="mailto:elly.gilbert@education.ky.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3189A-6FB4-E44C-B710-7D3A72EB7571}"/>
              </a:ext>
            </a:extLst>
          </p:cNvPr>
          <p:cNvSpPr>
            <a:spLocks noGrp="1"/>
          </p:cNvSpPr>
          <p:nvPr>
            <p:ph type="ctrTitle"/>
          </p:nvPr>
        </p:nvSpPr>
        <p:spPr/>
        <p:txBody>
          <a:bodyPr>
            <a:normAutofit fontScale="90000"/>
          </a:bodyPr>
          <a:lstStyle/>
          <a:p>
            <a:r>
              <a:rPr lang="en-US" b="1" dirty="0"/>
              <a:t>Keep Your Rockstars: </a:t>
            </a:r>
            <a:br>
              <a:rPr lang="en-US" b="1" dirty="0"/>
            </a:br>
            <a:r>
              <a:rPr lang="en-US" b="1" dirty="0"/>
              <a:t>Proven Retention Tools for Busy Principals</a:t>
            </a:r>
            <a:endParaRPr lang="en-US" dirty="0"/>
          </a:p>
        </p:txBody>
      </p:sp>
      <p:sp>
        <p:nvSpPr>
          <p:cNvPr id="3" name="Subtitle 2">
            <a:extLst>
              <a:ext uri="{FF2B5EF4-FFF2-40B4-BE49-F238E27FC236}">
                <a16:creationId xmlns:a16="http://schemas.microsoft.com/office/drawing/2014/main" id="{15975756-7273-374D-877B-DD347CC3BB2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01902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E017D-CFEE-336B-D00D-E3D1AC14F241}"/>
              </a:ext>
            </a:extLst>
          </p:cNvPr>
          <p:cNvSpPr>
            <a:spLocks noGrp="1"/>
          </p:cNvSpPr>
          <p:nvPr>
            <p:ph type="title"/>
          </p:nvPr>
        </p:nvSpPr>
        <p:spPr/>
        <p:txBody>
          <a:bodyPr/>
          <a:lstStyle/>
          <a:p>
            <a:r>
              <a:rPr lang="en-US" dirty="0"/>
              <a:t>The Stay Shift</a:t>
            </a:r>
          </a:p>
        </p:txBody>
      </p:sp>
      <p:sp>
        <p:nvSpPr>
          <p:cNvPr id="3" name="Content Placeholder 2">
            <a:extLst>
              <a:ext uri="{FF2B5EF4-FFF2-40B4-BE49-F238E27FC236}">
                <a16:creationId xmlns:a16="http://schemas.microsoft.com/office/drawing/2014/main" id="{EA01E116-E1EA-13DE-3483-FE8448D8AD9D}"/>
              </a:ext>
            </a:extLst>
          </p:cNvPr>
          <p:cNvSpPr>
            <a:spLocks noGrp="1"/>
          </p:cNvSpPr>
          <p:nvPr>
            <p:ph idx="1"/>
          </p:nvPr>
        </p:nvSpPr>
        <p:spPr/>
        <p:txBody>
          <a:bodyPr/>
          <a:lstStyle/>
          <a:p>
            <a:r>
              <a:rPr lang="en-US" dirty="0"/>
              <a:t>Most of our energy is devoted to studying the data of teachers who have already left their positions. </a:t>
            </a:r>
          </a:p>
          <a:p>
            <a:r>
              <a:rPr lang="en-US" dirty="0"/>
              <a:t>Exit interviews are “autopsy data.”</a:t>
            </a:r>
          </a:p>
          <a:p>
            <a:r>
              <a:rPr lang="en-US" dirty="0"/>
              <a:t>Stay interviews shift the focus to the rockstar teachers you already have and want to keep. </a:t>
            </a:r>
          </a:p>
        </p:txBody>
      </p:sp>
    </p:spTree>
    <p:extLst>
      <p:ext uri="{BB962C8B-B14F-4D97-AF65-F5344CB8AC3E}">
        <p14:creationId xmlns:p14="http://schemas.microsoft.com/office/powerpoint/2010/main" val="4126253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F36E5-B276-B1CC-D96E-887DE0CE8F9D}"/>
              </a:ext>
            </a:extLst>
          </p:cNvPr>
          <p:cNvSpPr>
            <a:spLocks noGrp="1"/>
          </p:cNvSpPr>
          <p:nvPr>
            <p:ph type="title"/>
          </p:nvPr>
        </p:nvSpPr>
        <p:spPr/>
        <p:txBody>
          <a:bodyPr/>
          <a:lstStyle/>
          <a:p>
            <a:r>
              <a:rPr lang="en-US" err="1"/>
              <a:t>GoTeachKY</a:t>
            </a:r>
            <a:r>
              <a:rPr lang="en-US"/>
              <a:t> Ambassador </a:t>
            </a:r>
            <a:br>
              <a:rPr lang="en-US"/>
            </a:br>
            <a:r>
              <a:rPr lang="en-US"/>
              <a:t>Stay Interview Project</a:t>
            </a:r>
          </a:p>
        </p:txBody>
      </p:sp>
      <p:sp>
        <p:nvSpPr>
          <p:cNvPr id="3" name="Content Placeholder 2">
            <a:extLst>
              <a:ext uri="{FF2B5EF4-FFF2-40B4-BE49-F238E27FC236}">
                <a16:creationId xmlns:a16="http://schemas.microsoft.com/office/drawing/2014/main" id="{F114E2C3-06AB-8B0A-12AE-B4A1337098EA}"/>
              </a:ext>
            </a:extLst>
          </p:cNvPr>
          <p:cNvSpPr>
            <a:spLocks noGrp="1"/>
          </p:cNvSpPr>
          <p:nvPr>
            <p:ph idx="1"/>
          </p:nvPr>
        </p:nvSpPr>
        <p:spPr/>
        <p:txBody>
          <a:bodyPr vert="horz" lIns="91440" tIns="45720" rIns="91440" bIns="45720" rtlCol="0" anchor="t">
            <a:normAutofit/>
          </a:bodyPr>
          <a:lstStyle/>
          <a:p>
            <a:r>
              <a:rPr lang="en-US" err="1"/>
              <a:t>GoTeachKY</a:t>
            </a:r>
            <a:r>
              <a:rPr lang="en-US"/>
              <a:t> Ambassadors are in-service educators from across the state who serve a one-year term to help uplift the education profession.</a:t>
            </a:r>
          </a:p>
          <a:p>
            <a:r>
              <a:rPr lang="en-US"/>
              <a:t>This year, they are tasked with conducting at least 10 Stay Interviews before the end of the first semester. </a:t>
            </a:r>
          </a:p>
          <a:p>
            <a:r>
              <a:rPr lang="en-US"/>
              <a:t>To date, we have collected over 200 interviews.</a:t>
            </a:r>
          </a:p>
          <a:p>
            <a:r>
              <a:rPr lang="en-US"/>
              <a:t>Ambassadors will be interviewing those teachers again in the spring.</a:t>
            </a:r>
          </a:p>
        </p:txBody>
      </p:sp>
    </p:spTree>
    <p:extLst>
      <p:ext uri="{BB962C8B-B14F-4D97-AF65-F5344CB8AC3E}">
        <p14:creationId xmlns:p14="http://schemas.microsoft.com/office/powerpoint/2010/main" val="3891168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07360-CD53-29DE-A8D2-DAAAD8603ED7}"/>
              </a:ext>
            </a:extLst>
          </p:cNvPr>
          <p:cNvSpPr>
            <a:spLocks noGrp="1"/>
          </p:cNvSpPr>
          <p:nvPr>
            <p:ph type="title"/>
          </p:nvPr>
        </p:nvSpPr>
        <p:spPr/>
        <p:txBody>
          <a:bodyPr/>
          <a:lstStyle/>
          <a:p>
            <a:r>
              <a:rPr lang="en-US" dirty="0"/>
              <a:t>Overarching Idea/Process</a:t>
            </a:r>
          </a:p>
        </p:txBody>
      </p:sp>
      <p:sp>
        <p:nvSpPr>
          <p:cNvPr id="3" name="Content Placeholder 2">
            <a:extLst>
              <a:ext uri="{FF2B5EF4-FFF2-40B4-BE49-F238E27FC236}">
                <a16:creationId xmlns:a16="http://schemas.microsoft.com/office/drawing/2014/main" id="{EFC28E75-84BE-635F-A286-C4151F94B95D}"/>
              </a:ext>
            </a:extLst>
          </p:cNvPr>
          <p:cNvSpPr>
            <a:spLocks noGrp="1"/>
          </p:cNvSpPr>
          <p:nvPr>
            <p:ph idx="1"/>
          </p:nvPr>
        </p:nvSpPr>
        <p:spPr/>
        <p:txBody>
          <a:bodyPr vert="horz" lIns="91440" tIns="45720" rIns="91440" bIns="45720" rtlCol="0" anchor="t">
            <a:normAutofit/>
          </a:bodyPr>
          <a:lstStyle/>
          <a:p>
            <a:r>
              <a:rPr lang="en-US" sz="2800" b="0" i="0" u="none" strike="noStrike" dirty="0">
                <a:solidFill>
                  <a:srgbClr val="000000"/>
                </a:solidFill>
                <a:effectLst/>
              </a:rPr>
              <a:t>What motivates teachers to stay in the classroom? </a:t>
            </a:r>
          </a:p>
          <a:p>
            <a:r>
              <a:rPr lang="en-US" dirty="0">
                <a:solidFill>
                  <a:srgbClr val="000000"/>
                </a:solidFill>
              </a:rPr>
              <a:t>Target a variety of teachers</a:t>
            </a:r>
          </a:p>
          <a:p>
            <a:pPr lvl="1" fontAlgn="base"/>
            <a:r>
              <a:rPr lang="en-US" b="1" dirty="0"/>
              <a:t>Early Career (&lt;3 yrs)</a:t>
            </a:r>
          </a:p>
          <a:p>
            <a:pPr lvl="1" fontAlgn="base"/>
            <a:r>
              <a:rPr lang="en-US" b="1" dirty="0"/>
              <a:t>Mid-Career (4-10 yrs)</a:t>
            </a:r>
          </a:p>
          <a:p>
            <a:pPr lvl="1" fontAlgn="base"/>
            <a:r>
              <a:rPr lang="en-US" b="1" dirty="0"/>
              <a:t>Veteran (10+ yrs</a:t>
            </a:r>
            <a:r>
              <a:rPr lang="en-US" b="1"/>
              <a:t>)</a:t>
            </a:r>
            <a:endParaRPr lang="en-US" dirty="0"/>
          </a:p>
          <a:p>
            <a:pPr lvl="1"/>
            <a:r>
              <a:rPr lang="en-US" b="1" dirty="0"/>
              <a:t>Non-Core Content</a:t>
            </a:r>
          </a:p>
          <a:p>
            <a:r>
              <a:rPr lang="en-US" dirty="0"/>
              <a:t>All content was anonymous and Ambassadors did not collect personally identifying information. </a:t>
            </a:r>
          </a:p>
        </p:txBody>
      </p:sp>
    </p:spTree>
    <p:extLst>
      <p:ext uri="{BB962C8B-B14F-4D97-AF65-F5344CB8AC3E}">
        <p14:creationId xmlns:p14="http://schemas.microsoft.com/office/powerpoint/2010/main" val="1429280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B6F9C-D8CA-C7A0-DA9C-8E027403FBEF}"/>
              </a:ext>
            </a:extLst>
          </p:cNvPr>
          <p:cNvSpPr>
            <a:spLocks noGrp="1"/>
          </p:cNvSpPr>
          <p:nvPr>
            <p:ph type="title"/>
          </p:nvPr>
        </p:nvSpPr>
        <p:spPr/>
        <p:txBody>
          <a:bodyPr/>
          <a:lstStyle/>
          <a:p>
            <a:r>
              <a:rPr lang="en-US" dirty="0"/>
              <a:t>Our Questions, part 1</a:t>
            </a:r>
          </a:p>
        </p:txBody>
      </p:sp>
      <p:sp>
        <p:nvSpPr>
          <p:cNvPr id="3" name="Content Placeholder 2">
            <a:extLst>
              <a:ext uri="{FF2B5EF4-FFF2-40B4-BE49-F238E27FC236}">
                <a16:creationId xmlns:a16="http://schemas.microsoft.com/office/drawing/2014/main" id="{5E3EFA0B-341F-F4A2-C0D7-260A36067D4D}"/>
              </a:ext>
            </a:extLst>
          </p:cNvPr>
          <p:cNvSpPr>
            <a:spLocks noGrp="1"/>
          </p:cNvSpPr>
          <p:nvPr>
            <p:ph idx="1"/>
          </p:nvPr>
        </p:nvSpPr>
        <p:spPr/>
        <p:txBody>
          <a:bodyPr>
            <a:normAutofit/>
          </a:bodyPr>
          <a:lstStyle/>
          <a:p>
            <a:pPr marL="514350" indent="-514350" fontAlgn="base">
              <a:buFont typeface="+mj-lt"/>
              <a:buAutoNum type="arabicPeriod"/>
            </a:pPr>
            <a:r>
              <a:rPr lang="en-US" dirty="0"/>
              <a:t>Why do you stay in education?</a:t>
            </a:r>
          </a:p>
          <a:p>
            <a:pPr marL="514350" indent="-514350" fontAlgn="base">
              <a:buFont typeface="+mj-lt"/>
              <a:buAutoNum type="arabicPeriod"/>
            </a:pPr>
            <a:r>
              <a:rPr lang="en-US" dirty="0"/>
              <a:t>When did you know you wanted to become a teacher?</a:t>
            </a:r>
          </a:p>
          <a:p>
            <a:pPr marL="514350" indent="-514350" fontAlgn="base">
              <a:buFont typeface="+mj-lt"/>
              <a:buAutoNum type="arabicPeriod"/>
            </a:pPr>
            <a:r>
              <a:rPr lang="en-US" dirty="0"/>
              <a:t>What is something you wish people in your community knew about teaching in your school?</a:t>
            </a:r>
          </a:p>
          <a:p>
            <a:pPr marL="514350" indent="-514350" fontAlgn="base">
              <a:buFont typeface="+mj-lt"/>
              <a:buAutoNum type="arabicPeriod"/>
            </a:pPr>
            <a:r>
              <a:rPr lang="en-US" dirty="0"/>
              <a:t>What’s a moment that you’ll never forget from your classroom?</a:t>
            </a:r>
          </a:p>
          <a:p>
            <a:pPr fontAlgn="base"/>
            <a:endParaRPr lang="en-US" dirty="0"/>
          </a:p>
        </p:txBody>
      </p:sp>
    </p:spTree>
    <p:extLst>
      <p:ext uri="{BB962C8B-B14F-4D97-AF65-F5344CB8AC3E}">
        <p14:creationId xmlns:p14="http://schemas.microsoft.com/office/powerpoint/2010/main" val="1544732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03C23-6453-B3E0-5AAF-B77D26267E5D}"/>
              </a:ext>
            </a:extLst>
          </p:cNvPr>
          <p:cNvSpPr>
            <a:spLocks noGrp="1"/>
          </p:cNvSpPr>
          <p:nvPr>
            <p:ph type="title"/>
          </p:nvPr>
        </p:nvSpPr>
        <p:spPr/>
        <p:txBody>
          <a:bodyPr/>
          <a:lstStyle/>
          <a:p>
            <a:r>
              <a:rPr lang="en-US" dirty="0"/>
              <a:t>Our Questions, Part 2</a:t>
            </a:r>
          </a:p>
        </p:txBody>
      </p:sp>
      <p:sp>
        <p:nvSpPr>
          <p:cNvPr id="3" name="Content Placeholder 2">
            <a:extLst>
              <a:ext uri="{FF2B5EF4-FFF2-40B4-BE49-F238E27FC236}">
                <a16:creationId xmlns:a16="http://schemas.microsoft.com/office/drawing/2014/main" id="{8FD1EC93-8128-23CD-55E4-5512DEC211DF}"/>
              </a:ext>
            </a:extLst>
          </p:cNvPr>
          <p:cNvSpPr>
            <a:spLocks noGrp="1"/>
          </p:cNvSpPr>
          <p:nvPr>
            <p:ph idx="1"/>
          </p:nvPr>
        </p:nvSpPr>
        <p:spPr/>
        <p:txBody>
          <a:bodyPr/>
          <a:lstStyle/>
          <a:p>
            <a:pPr marL="0" marR="0" lvl="0" indent="0" algn="l" defTabSz="914400" rtl="0" eaLnBrk="1" fontAlgn="base" latinLnBrk="0" hangingPunct="1">
              <a:lnSpc>
                <a:spcPct val="90000"/>
              </a:lnSpc>
              <a:spcBef>
                <a:spcPts val="1000"/>
              </a:spcBef>
              <a:spcAft>
                <a:spcPts val="0"/>
              </a:spcAft>
              <a:buClrTx/>
              <a:buSzTx/>
              <a:buNone/>
              <a:tabLst/>
              <a:defRPr/>
            </a:pPr>
            <a:r>
              <a:rPr kumimoji="0" lang="en-US" sz="2600" b="0" i="0" u="none" strike="noStrike" kern="1200" cap="none" spc="0" normalizeH="0" baseline="0" noProof="0" dirty="0">
                <a:ln>
                  <a:noFill/>
                </a:ln>
                <a:solidFill>
                  <a:srgbClr val="102649"/>
                </a:solidFill>
                <a:effectLst/>
                <a:uLnTx/>
                <a:uFillTx/>
                <a:latin typeface="Franklin Gothic Book" panose="020B0503020102020204"/>
                <a:ea typeface="+mn-ea"/>
                <a:cs typeface="+mn-cs"/>
              </a:rPr>
              <a:t>5. If you could tell that future teacher in your classroom one thing, what would it be?</a:t>
            </a:r>
          </a:p>
          <a:p>
            <a:pPr marL="0" marR="0" lvl="0" indent="0" algn="l" defTabSz="914400" rtl="0" eaLnBrk="1" fontAlgn="base" latinLnBrk="0" hangingPunct="1">
              <a:lnSpc>
                <a:spcPct val="90000"/>
              </a:lnSpc>
              <a:spcBef>
                <a:spcPts val="1000"/>
              </a:spcBef>
              <a:spcAft>
                <a:spcPts val="0"/>
              </a:spcAft>
              <a:buClrTx/>
              <a:buSzTx/>
              <a:buNone/>
              <a:tabLst/>
              <a:defRPr/>
            </a:pPr>
            <a:r>
              <a:rPr lang="en-US" sz="2600" dirty="0">
                <a:latin typeface="Franklin Gothic Book" panose="020B0503020102020204"/>
              </a:rPr>
              <a:t>6. </a:t>
            </a:r>
            <a:r>
              <a:rPr kumimoji="0" lang="en-US" sz="2600" b="0" i="0" u="none" strike="noStrike" kern="1200" cap="none" spc="0" normalizeH="0" baseline="0" noProof="0" dirty="0">
                <a:ln>
                  <a:noFill/>
                </a:ln>
                <a:solidFill>
                  <a:srgbClr val="102649"/>
                </a:solidFill>
                <a:effectLst/>
                <a:uLnTx/>
                <a:uFillTx/>
                <a:latin typeface="Franklin Gothic Book" panose="020B0503020102020204"/>
                <a:ea typeface="+mn-ea"/>
                <a:cs typeface="+mn-cs"/>
              </a:rPr>
              <a:t>What do you look forward to when you come to work each day?</a:t>
            </a:r>
          </a:p>
          <a:p>
            <a:pPr marL="0" marR="0" lvl="0" indent="0" algn="l" defTabSz="914400" rtl="0" eaLnBrk="1" fontAlgn="base" latinLnBrk="0" hangingPunct="1">
              <a:lnSpc>
                <a:spcPct val="90000"/>
              </a:lnSpc>
              <a:spcBef>
                <a:spcPts val="1000"/>
              </a:spcBef>
              <a:spcAft>
                <a:spcPts val="0"/>
              </a:spcAft>
              <a:buClrTx/>
              <a:buSzTx/>
              <a:buNone/>
              <a:tabLst/>
              <a:defRPr/>
            </a:pPr>
            <a:r>
              <a:rPr kumimoji="0" lang="en-US" sz="2600" b="0" i="0" u="none" strike="noStrike" kern="1200" cap="none" spc="0" normalizeH="0" baseline="0" noProof="0" dirty="0">
                <a:ln>
                  <a:noFill/>
                </a:ln>
                <a:solidFill>
                  <a:srgbClr val="102649"/>
                </a:solidFill>
                <a:effectLst/>
                <a:uLnTx/>
                <a:uFillTx/>
                <a:latin typeface="Franklin Gothic Book" panose="020B0503020102020204"/>
                <a:ea typeface="+mn-ea"/>
                <a:cs typeface="+mn-cs"/>
              </a:rPr>
              <a:t>7. What aspect of the job would you change to make it more satisfying if you could?</a:t>
            </a:r>
          </a:p>
          <a:p>
            <a:pPr marL="0" marR="0" lvl="0" indent="0" algn="l" defTabSz="914400" rtl="0" eaLnBrk="1" fontAlgn="base" latinLnBrk="0" hangingPunct="1">
              <a:lnSpc>
                <a:spcPct val="90000"/>
              </a:lnSpc>
              <a:spcBef>
                <a:spcPts val="1000"/>
              </a:spcBef>
              <a:spcAft>
                <a:spcPts val="0"/>
              </a:spcAft>
              <a:buClrTx/>
              <a:buSzTx/>
              <a:buNone/>
              <a:tabLst/>
              <a:defRPr/>
            </a:pPr>
            <a:r>
              <a:rPr lang="en-US" sz="2600" dirty="0">
                <a:latin typeface="Franklin Gothic Book" panose="020B0503020102020204"/>
              </a:rPr>
              <a:t>8. </a:t>
            </a:r>
            <a:r>
              <a:rPr kumimoji="0" lang="en-US" sz="2600" b="0" i="0" u="none" strike="noStrike" kern="1200" cap="none" spc="0" normalizeH="0" baseline="0" noProof="0" dirty="0">
                <a:ln>
                  <a:noFill/>
                </a:ln>
                <a:solidFill>
                  <a:srgbClr val="102649"/>
                </a:solidFill>
                <a:effectLst/>
                <a:uLnTx/>
                <a:uFillTx/>
                <a:latin typeface="Franklin Gothic Book" panose="020B0503020102020204"/>
                <a:ea typeface="+mn-ea"/>
                <a:cs typeface="+mn-cs"/>
              </a:rPr>
              <a:t>What is a support that your leadership team or administration could provide to make this the best place to work?</a:t>
            </a:r>
          </a:p>
          <a:p>
            <a:endParaRPr lang="en-US" dirty="0"/>
          </a:p>
        </p:txBody>
      </p:sp>
    </p:spTree>
    <p:extLst>
      <p:ext uri="{BB962C8B-B14F-4D97-AF65-F5344CB8AC3E}">
        <p14:creationId xmlns:p14="http://schemas.microsoft.com/office/powerpoint/2010/main" val="1136486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AEC75-4166-8483-AA01-3FF08FA4825F}"/>
              </a:ext>
            </a:extLst>
          </p:cNvPr>
          <p:cNvSpPr>
            <a:spLocks noGrp="1"/>
          </p:cNvSpPr>
          <p:nvPr>
            <p:ph type="title"/>
          </p:nvPr>
        </p:nvSpPr>
        <p:spPr/>
        <p:txBody>
          <a:bodyPr/>
          <a:lstStyle/>
          <a:p>
            <a:r>
              <a:rPr lang="en-US" dirty="0"/>
              <a:t>Key Insights for Question 1</a:t>
            </a:r>
          </a:p>
        </p:txBody>
      </p:sp>
      <p:sp>
        <p:nvSpPr>
          <p:cNvPr id="3" name="Content Placeholder 2">
            <a:extLst>
              <a:ext uri="{FF2B5EF4-FFF2-40B4-BE49-F238E27FC236}">
                <a16:creationId xmlns:a16="http://schemas.microsoft.com/office/drawing/2014/main" id="{63E46E37-B134-E4E8-441C-488C97C2F303}"/>
              </a:ext>
            </a:extLst>
          </p:cNvPr>
          <p:cNvSpPr>
            <a:spLocks noGrp="1"/>
          </p:cNvSpPr>
          <p:nvPr>
            <p:ph idx="1"/>
          </p:nvPr>
        </p:nvSpPr>
        <p:spPr/>
        <p:txBody>
          <a:bodyPr vert="horz" lIns="91440" tIns="45720" rIns="91440" bIns="45720" rtlCol="0" anchor="t">
            <a:normAutofit/>
          </a:bodyPr>
          <a:lstStyle/>
          <a:p>
            <a:r>
              <a:rPr lang="en-US" dirty="0"/>
              <a:t>Why do you stay in education? </a:t>
            </a:r>
          </a:p>
          <a:p>
            <a:pPr lvl="1"/>
            <a:r>
              <a:rPr lang="en-US" dirty="0"/>
              <a:t>Across experience bands, the most popular answer was “the students.” </a:t>
            </a:r>
          </a:p>
          <a:p>
            <a:pPr lvl="1"/>
            <a:r>
              <a:rPr lang="en-US"/>
              <a:t>Other popular themes referred to teaching as a calling or talked about their love of their subject area.</a:t>
            </a:r>
          </a:p>
          <a:p>
            <a:pPr lvl="1"/>
            <a:r>
              <a:rPr lang="en-US" dirty="0"/>
              <a:t>More experienced teachers cite the benefits of the schedule and retirement.</a:t>
            </a:r>
          </a:p>
          <a:p>
            <a:pPr lvl="1"/>
            <a:r>
              <a:rPr lang="en-US" dirty="0"/>
              <a:t>Several stated that they were too far in to quit now. </a:t>
            </a:r>
          </a:p>
        </p:txBody>
      </p:sp>
    </p:spTree>
    <p:extLst>
      <p:ext uri="{BB962C8B-B14F-4D97-AF65-F5344CB8AC3E}">
        <p14:creationId xmlns:p14="http://schemas.microsoft.com/office/powerpoint/2010/main" val="318907444"/>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0C1D9-2E30-E379-5CDA-C36FF92CF615}"/>
              </a:ext>
            </a:extLst>
          </p:cNvPr>
          <p:cNvSpPr>
            <a:spLocks noGrp="1"/>
          </p:cNvSpPr>
          <p:nvPr>
            <p:ph type="title"/>
          </p:nvPr>
        </p:nvSpPr>
        <p:spPr/>
        <p:txBody>
          <a:bodyPr/>
          <a:lstStyle/>
          <a:p>
            <a:r>
              <a:rPr lang="en-US" dirty="0"/>
              <a:t>Key Insights for Question 2</a:t>
            </a:r>
          </a:p>
        </p:txBody>
      </p:sp>
      <p:sp>
        <p:nvSpPr>
          <p:cNvPr id="3" name="Content Placeholder 2">
            <a:extLst>
              <a:ext uri="{FF2B5EF4-FFF2-40B4-BE49-F238E27FC236}">
                <a16:creationId xmlns:a16="http://schemas.microsoft.com/office/drawing/2014/main" id="{BE170EEE-438B-8910-6E7C-76A73B8CDD91}"/>
              </a:ext>
            </a:extLst>
          </p:cNvPr>
          <p:cNvSpPr>
            <a:spLocks noGrp="1"/>
          </p:cNvSpPr>
          <p:nvPr>
            <p:ph idx="1"/>
          </p:nvPr>
        </p:nvSpPr>
        <p:spPr/>
        <p:txBody>
          <a:bodyPr/>
          <a:lstStyle/>
          <a:p>
            <a:r>
              <a:rPr lang="en-US" dirty="0"/>
              <a:t>When did you know you wanted to be a teacher?</a:t>
            </a:r>
          </a:p>
          <a:p>
            <a:pPr lvl="1"/>
            <a:r>
              <a:rPr lang="en-US" dirty="0"/>
              <a:t>Wide variety of responses across experience bands. </a:t>
            </a:r>
          </a:p>
          <a:p>
            <a:pPr lvl="1"/>
            <a:r>
              <a:rPr lang="en-US" dirty="0"/>
              <a:t>Ranged from “I grew up playing school” to “I resisted and tried another career but teaching kept calling me back.</a:t>
            </a:r>
          </a:p>
          <a:p>
            <a:pPr lvl="1"/>
            <a:r>
              <a:rPr lang="en-US" dirty="0"/>
              <a:t>One veteran educator said, “I would say that I always knew I wanted to be a teacher, but didn't listen to myself until I went down another career path and received zero intrinsic motivation to excel in that career. I was quickly reminded when I left that job at the age of 26 and started subbing "until I found something else" that I realized I always wanted to be a teacher and starting working towards that dream.”</a:t>
            </a:r>
          </a:p>
        </p:txBody>
      </p:sp>
    </p:spTree>
    <p:extLst>
      <p:ext uri="{BB962C8B-B14F-4D97-AF65-F5344CB8AC3E}">
        <p14:creationId xmlns:p14="http://schemas.microsoft.com/office/powerpoint/2010/main" val="924090188"/>
      </p:ext>
    </p:extLst>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EDAB0-3A1C-6088-F29C-27EF9DED1496}"/>
              </a:ext>
            </a:extLst>
          </p:cNvPr>
          <p:cNvSpPr>
            <a:spLocks noGrp="1"/>
          </p:cNvSpPr>
          <p:nvPr>
            <p:ph type="title"/>
          </p:nvPr>
        </p:nvSpPr>
        <p:spPr/>
        <p:txBody>
          <a:bodyPr/>
          <a:lstStyle/>
          <a:p>
            <a:r>
              <a:rPr lang="en-US" dirty="0"/>
              <a:t>Key Insights from Question 3</a:t>
            </a:r>
          </a:p>
        </p:txBody>
      </p:sp>
      <p:sp>
        <p:nvSpPr>
          <p:cNvPr id="3" name="Content Placeholder 2">
            <a:extLst>
              <a:ext uri="{FF2B5EF4-FFF2-40B4-BE49-F238E27FC236}">
                <a16:creationId xmlns:a16="http://schemas.microsoft.com/office/drawing/2014/main" id="{83514E3A-00E2-CC6B-9944-4937AA490602}"/>
              </a:ext>
            </a:extLst>
          </p:cNvPr>
          <p:cNvSpPr>
            <a:spLocks noGrp="1"/>
          </p:cNvSpPr>
          <p:nvPr>
            <p:ph idx="1"/>
          </p:nvPr>
        </p:nvSpPr>
        <p:spPr/>
        <p:txBody>
          <a:bodyPr/>
          <a:lstStyle/>
          <a:p>
            <a:r>
              <a:rPr lang="en-US" dirty="0"/>
              <a:t>What is something you wish people in your community knew about teaching in your school?</a:t>
            </a:r>
          </a:p>
          <a:p>
            <a:r>
              <a:rPr lang="en-US" dirty="0"/>
              <a:t>“I wish people knew just how hard teachers work to meet every student where they are. At the middle school, we pour our hearts into creating positive, supportive classrooms where we feel safe and valued. There is so much joy and dedication happening behind the scenes from planning meaningful lessons to building relationships that help students grow. We truly love our students.”</a:t>
            </a:r>
          </a:p>
          <a:p>
            <a:pPr marL="0" indent="0" algn="r">
              <a:buNone/>
            </a:pPr>
            <a:r>
              <a:rPr lang="en-US" dirty="0"/>
              <a:t>--an 8</a:t>
            </a:r>
            <a:r>
              <a:rPr lang="en-US" baseline="30000" dirty="0"/>
              <a:t>th</a:t>
            </a:r>
            <a:r>
              <a:rPr lang="en-US" dirty="0"/>
              <a:t> grade social studies teacher, 0-3 years </a:t>
            </a:r>
          </a:p>
        </p:txBody>
      </p:sp>
    </p:spTree>
    <p:extLst>
      <p:ext uri="{BB962C8B-B14F-4D97-AF65-F5344CB8AC3E}">
        <p14:creationId xmlns:p14="http://schemas.microsoft.com/office/powerpoint/2010/main" val="2181337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10F18-7BC7-258F-BE8C-138AB471AAE4}"/>
              </a:ext>
            </a:extLst>
          </p:cNvPr>
          <p:cNvSpPr>
            <a:spLocks noGrp="1"/>
          </p:cNvSpPr>
          <p:nvPr>
            <p:ph type="title"/>
          </p:nvPr>
        </p:nvSpPr>
        <p:spPr/>
        <p:txBody>
          <a:bodyPr/>
          <a:lstStyle/>
          <a:p>
            <a:r>
              <a:rPr lang="en-US" dirty="0"/>
              <a:t>Key Insights from Question 4</a:t>
            </a:r>
          </a:p>
        </p:txBody>
      </p:sp>
      <p:sp>
        <p:nvSpPr>
          <p:cNvPr id="3" name="Content Placeholder 2">
            <a:extLst>
              <a:ext uri="{FF2B5EF4-FFF2-40B4-BE49-F238E27FC236}">
                <a16:creationId xmlns:a16="http://schemas.microsoft.com/office/drawing/2014/main" id="{E24E11C3-3593-1C43-E3C0-A23A90F13793}"/>
              </a:ext>
            </a:extLst>
          </p:cNvPr>
          <p:cNvSpPr>
            <a:spLocks noGrp="1"/>
          </p:cNvSpPr>
          <p:nvPr>
            <p:ph idx="1"/>
          </p:nvPr>
        </p:nvSpPr>
        <p:spPr/>
        <p:txBody>
          <a:bodyPr/>
          <a:lstStyle/>
          <a:p>
            <a:r>
              <a:rPr lang="en-US" dirty="0"/>
              <a:t>What’s a moment that you’ll never forget from your classroom?</a:t>
            </a:r>
          </a:p>
          <a:p>
            <a:pPr lvl="1"/>
            <a:r>
              <a:rPr lang="en-US" dirty="0"/>
              <a:t>Overwhelmingly positive memories, most funny or sentimental</a:t>
            </a:r>
          </a:p>
          <a:p>
            <a:pPr lvl="1"/>
            <a:r>
              <a:rPr lang="en-US" dirty="0"/>
              <a:t>Many “lightbulb moments”</a:t>
            </a:r>
          </a:p>
          <a:p>
            <a:pPr lvl="1"/>
            <a:r>
              <a:rPr lang="en-US" dirty="0"/>
              <a:t>“I will never forget when a student in my classroom who was always talking negatively about himself and what he was unable to do, finally was able to understand the power of yet and how even though he couldn't figure out how to do something yet, if he worked hard, he would get there.”</a:t>
            </a:r>
          </a:p>
          <a:p>
            <a:pPr marL="457200" lvl="1" indent="0" algn="r">
              <a:buNone/>
            </a:pPr>
            <a:r>
              <a:rPr lang="en-US" dirty="0"/>
              <a:t>-Mid- Career Elementary Teacher</a:t>
            </a:r>
          </a:p>
        </p:txBody>
      </p:sp>
    </p:spTree>
    <p:extLst>
      <p:ext uri="{BB962C8B-B14F-4D97-AF65-F5344CB8AC3E}">
        <p14:creationId xmlns:p14="http://schemas.microsoft.com/office/powerpoint/2010/main" val="3775524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701BA-9B87-CD02-8982-1CABF588250C}"/>
              </a:ext>
            </a:extLst>
          </p:cNvPr>
          <p:cNvSpPr>
            <a:spLocks noGrp="1"/>
          </p:cNvSpPr>
          <p:nvPr>
            <p:ph type="title"/>
          </p:nvPr>
        </p:nvSpPr>
        <p:spPr/>
        <p:txBody>
          <a:bodyPr/>
          <a:lstStyle/>
          <a:p>
            <a:r>
              <a:rPr lang="en-US" dirty="0"/>
              <a:t>Key Insights from Question 5</a:t>
            </a:r>
          </a:p>
        </p:txBody>
      </p:sp>
      <p:sp>
        <p:nvSpPr>
          <p:cNvPr id="3" name="Content Placeholder 2">
            <a:extLst>
              <a:ext uri="{FF2B5EF4-FFF2-40B4-BE49-F238E27FC236}">
                <a16:creationId xmlns:a16="http://schemas.microsoft.com/office/drawing/2014/main" id="{A3B3ED2E-1FDA-35FB-F574-7618FE9B5688}"/>
              </a:ext>
            </a:extLst>
          </p:cNvPr>
          <p:cNvSpPr>
            <a:spLocks noGrp="1"/>
          </p:cNvSpPr>
          <p:nvPr>
            <p:ph idx="1"/>
          </p:nvPr>
        </p:nvSpPr>
        <p:spPr/>
        <p:txBody>
          <a:bodyPr/>
          <a:lstStyle/>
          <a:p>
            <a:pPr fontAlgn="base">
              <a:defRPr/>
            </a:pPr>
            <a:r>
              <a:rPr lang="en-US" dirty="0"/>
              <a:t>If you could tell that future teacher in your classroom one thing, what would it be?</a:t>
            </a:r>
          </a:p>
          <a:p>
            <a:pPr lvl="1" fontAlgn="base">
              <a:defRPr/>
            </a:pPr>
            <a:r>
              <a:rPr lang="en-US" dirty="0"/>
              <a:t>New teachers had more positive responses than mid-career or veteran teachers. </a:t>
            </a:r>
          </a:p>
          <a:p>
            <a:pPr lvl="1" fontAlgn="base">
              <a:defRPr/>
            </a:pPr>
            <a:r>
              <a:rPr lang="en-US" dirty="0"/>
              <a:t>Many cautions about maintaining work-life balance and boundaries.</a:t>
            </a:r>
          </a:p>
          <a:p>
            <a:pPr lvl="1" fontAlgn="base">
              <a:defRPr/>
            </a:pPr>
            <a:r>
              <a:rPr lang="en-US" dirty="0"/>
              <a:t>“Patience is your most important tool. Progress is slow, but it is happening. Celebrate the small wins.”</a:t>
            </a:r>
          </a:p>
          <a:p>
            <a:pPr marL="457200" lvl="1" indent="0" algn="r" fontAlgn="base">
              <a:buNone/>
              <a:defRPr/>
            </a:pPr>
            <a:r>
              <a:rPr lang="en-US" dirty="0"/>
              <a:t>-Veteran High School Special Education Teacher</a:t>
            </a:r>
          </a:p>
          <a:p>
            <a:endParaRPr lang="en-US" dirty="0"/>
          </a:p>
        </p:txBody>
      </p:sp>
    </p:spTree>
    <p:extLst>
      <p:ext uri="{BB962C8B-B14F-4D97-AF65-F5344CB8AC3E}">
        <p14:creationId xmlns:p14="http://schemas.microsoft.com/office/powerpoint/2010/main" val="2013735247"/>
      </p:ext>
    </p:extLst>
  </p:cSld>
  <p:clrMapOvr>
    <a:masterClrMapping/>
  </p:clrMapOvr>
  <p:extLst>
    <p:ext uri="{6950BFC3-D8DA-4A85-94F7-54DA5524770B}">
      <p188:commentRel xmlns:p188="http://schemas.microsoft.com/office/powerpoint/2018/8/main" r:id="rId2"/>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D7C63-86A2-E35D-8E93-519E12964BD8}"/>
              </a:ext>
            </a:extLst>
          </p:cNvPr>
          <p:cNvSpPr>
            <a:spLocks noGrp="1"/>
          </p:cNvSpPr>
          <p:nvPr>
            <p:ph type="title"/>
          </p:nvPr>
        </p:nvSpPr>
        <p:spPr/>
        <p:txBody>
          <a:bodyPr/>
          <a:lstStyle/>
          <a:p>
            <a:r>
              <a:rPr lang="en-US" dirty="0"/>
              <a:t>Key Insights from Question 6</a:t>
            </a:r>
          </a:p>
        </p:txBody>
      </p:sp>
      <p:sp>
        <p:nvSpPr>
          <p:cNvPr id="3" name="Content Placeholder 2">
            <a:extLst>
              <a:ext uri="{FF2B5EF4-FFF2-40B4-BE49-F238E27FC236}">
                <a16:creationId xmlns:a16="http://schemas.microsoft.com/office/drawing/2014/main" id="{1B836ADA-8D9B-0A51-F7CD-6F09F1AF16B9}"/>
              </a:ext>
            </a:extLst>
          </p:cNvPr>
          <p:cNvSpPr>
            <a:spLocks noGrp="1"/>
          </p:cNvSpPr>
          <p:nvPr>
            <p:ph idx="1"/>
          </p:nvPr>
        </p:nvSpPr>
        <p:spPr/>
        <p:txBody>
          <a:bodyPr/>
          <a:lstStyle/>
          <a:p>
            <a:pPr fontAlgn="base">
              <a:defRPr/>
            </a:pPr>
            <a:r>
              <a:rPr lang="en-US" dirty="0"/>
              <a:t>What do you look forward to when you come to work each day?</a:t>
            </a:r>
          </a:p>
          <a:p>
            <a:pPr lvl="1" fontAlgn="base">
              <a:defRPr/>
            </a:pPr>
            <a:r>
              <a:rPr lang="en-US" dirty="0"/>
              <a:t>Relationships ruled these responses. The most common reply was either students or teammates– and often both!</a:t>
            </a:r>
          </a:p>
          <a:p>
            <a:pPr lvl="1" fontAlgn="base">
              <a:defRPr/>
            </a:pPr>
            <a:r>
              <a:rPr lang="en-US" dirty="0"/>
              <a:t>“I look forward to seeing my students and hearing all the funny things they have to say, or the stories they tell me about their lives. I also look forward to seeing my coworkers. I work with the best people!”</a:t>
            </a:r>
          </a:p>
          <a:p>
            <a:pPr marL="457200" lvl="1" indent="0" algn="r" fontAlgn="base">
              <a:buNone/>
              <a:defRPr/>
            </a:pPr>
            <a:r>
              <a:rPr lang="en-US" dirty="0"/>
              <a:t>-Mid-career Middle School Science Teacher</a:t>
            </a:r>
          </a:p>
          <a:p>
            <a:endParaRPr lang="en-US" dirty="0"/>
          </a:p>
        </p:txBody>
      </p:sp>
    </p:spTree>
    <p:extLst>
      <p:ext uri="{BB962C8B-B14F-4D97-AF65-F5344CB8AC3E}">
        <p14:creationId xmlns:p14="http://schemas.microsoft.com/office/powerpoint/2010/main" val="10670076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176EC-6D03-0E60-5621-264CD711926E}"/>
              </a:ext>
            </a:extLst>
          </p:cNvPr>
          <p:cNvSpPr>
            <a:spLocks noGrp="1"/>
          </p:cNvSpPr>
          <p:nvPr>
            <p:ph type="title"/>
          </p:nvPr>
        </p:nvSpPr>
        <p:spPr/>
        <p:txBody>
          <a:bodyPr/>
          <a:lstStyle/>
          <a:p>
            <a:r>
              <a:rPr lang="en-US" dirty="0"/>
              <a:t>Key Insights from Question 7</a:t>
            </a:r>
          </a:p>
        </p:txBody>
      </p:sp>
      <p:sp>
        <p:nvSpPr>
          <p:cNvPr id="3" name="Content Placeholder 2">
            <a:extLst>
              <a:ext uri="{FF2B5EF4-FFF2-40B4-BE49-F238E27FC236}">
                <a16:creationId xmlns:a16="http://schemas.microsoft.com/office/drawing/2014/main" id="{2FDB4862-51E4-A4CC-AEAC-51FFA6863E6C}"/>
              </a:ext>
            </a:extLst>
          </p:cNvPr>
          <p:cNvSpPr>
            <a:spLocks noGrp="1"/>
          </p:cNvSpPr>
          <p:nvPr>
            <p:ph idx="1"/>
          </p:nvPr>
        </p:nvSpPr>
        <p:spPr/>
        <p:txBody>
          <a:bodyPr/>
          <a:lstStyle/>
          <a:p>
            <a:pPr fontAlgn="base">
              <a:defRPr/>
            </a:pPr>
            <a:r>
              <a:rPr lang="en-US" dirty="0"/>
              <a:t>What aspect of the job would you change to make it more satisfying if you could?</a:t>
            </a:r>
          </a:p>
          <a:p>
            <a:pPr lvl="1" fontAlgn="base">
              <a:defRPr/>
            </a:pPr>
            <a:r>
              <a:rPr lang="en-US" dirty="0"/>
              <a:t>Lots of variety in this answer, as it was highly personal. </a:t>
            </a:r>
          </a:p>
          <a:p>
            <a:pPr lvl="1" fontAlgn="base">
              <a:defRPr/>
            </a:pPr>
            <a:r>
              <a:rPr lang="en-US" dirty="0"/>
              <a:t>Major themes: protected planning time, autonomy, reduction in paperwork, and more support in the classroom. </a:t>
            </a:r>
          </a:p>
          <a:p>
            <a:pPr lvl="1" fontAlgn="base">
              <a:defRPr/>
            </a:pPr>
            <a:r>
              <a:rPr lang="en-US" dirty="0"/>
              <a:t>Mid-career and new teachers cited pay more often than veteran teachers. </a:t>
            </a:r>
          </a:p>
          <a:p>
            <a:pPr lvl="1" fontAlgn="base">
              <a:defRPr/>
            </a:pPr>
            <a:r>
              <a:rPr lang="en-US" dirty="0"/>
              <a:t>“I wish teachers were more valued in the community. We are the ones setting the foundation for all future careers, but we are considered the bottom of the totem pole when it comes to careers.”</a:t>
            </a:r>
          </a:p>
          <a:p>
            <a:pPr marL="457200" lvl="1" indent="0" algn="r" fontAlgn="base">
              <a:buNone/>
              <a:defRPr/>
            </a:pPr>
            <a:r>
              <a:rPr lang="en-US" dirty="0"/>
              <a:t>-Mid-career High School Math Teacher</a:t>
            </a:r>
          </a:p>
          <a:p>
            <a:endParaRPr lang="en-US" dirty="0"/>
          </a:p>
        </p:txBody>
      </p:sp>
    </p:spTree>
    <p:extLst>
      <p:ext uri="{BB962C8B-B14F-4D97-AF65-F5344CB8AC3E}">
        <p14:creationId xmlns:p14="http://schemas.microsoft.com/office/powerpoint/2010/main" val="4275341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C68AA-16F9-43A9-ACA7-EF621ED9AAD6}"/>
              </a:ext>
            </a:extLst>
          </p:cNvPr>
          <p:cNvSpPr>
            <a:spLocks noGrp="1"/>
          </p:cNvSpPr>
          <p:nvPr>
            <p:ph type="title"/>
          </p:nvPr>
        </p:nvSpPr>
        <p:spPr/>
        <p:txBody>
          <a:bodyPr/>
          <a:lstStyle/>
          <a:p>
            <a:r>
              <a:rPr lang="en-US" dirty="0"/>
              <a:t>Key Insights from Question 8</a:t>
            </a:r>
          </a:p>
        </p:txBody>
      </p:sp>
      <p:sp>
        <p:nvSpPr>
          <p:cNvPr id="3" name="Content Placeholder 2">
            <a:extLst>
              <a:ext uri="{FF2B5EF4-FFF2-40B4-BE49-F238E27FC236}">
                <a16:creationId xmlns:a16="http://schemas.microsoft.com/office/drawing/2014/main" id="{D01C1AF8-FF5A-9358-E7F3-6317BDEB09F4}"/>
              </a:ext>
            </a:extLst>
          </p:cNvPr>
          <p:cNvSpPr>
            <a:spLocks noGrp="1"/>
          </p:cNvSpPr>
          <p:nvPr>
            <p:ph idx="1"/>
          </p:nvPr>
        </p:nvSpPr>
        <p:spPr/>
        <p:txBody>
          <a:bodyPr/>
          <a:lstStyle/>
          <a:p>
            <a:r>
              <a:rPr lang="en-US" dirty="0"/>
              <a:t>What is a support that your leadership team or administration could provide to make this the best place to work?</a:t>
            </a:r>
          </a:p>
          <a:p>
            <a:pPr lvl="1"/>
            <a:r>
              <a:rPr lang="en-US" dirty="0"/>
              <a:t>New teachers wanted better communication and feedback. </a:t>
            </a:r>
          </a:p>
          <a:p>
            <a:pPr lvl="1"/>
            <a:r>
              <a:rPr lang="en-US" dirty="0"/>
              <a:t>Veteran and mid-career teachers mentioned a desire to feel appreciated, have their time valued, and see student behavior managed consistently.</a:t>
            </a:r>
          </a:p>
          <a:p>
            <a:pPr lvl="1"/>
            <a:r>
              <a:rPr lang="en-US" dirty="0"/>
              <a:t>“Compassion and understanding. Teachers are real people, too. We go through things in our lives and can't always be perfect. They could be more understanding of some of the trials that teachers face in their real lives.”</a:t>
            </a:r>
          </a:p>
          <a:p>
            <a:pPr marL="457200" lvl="1" indent="0" algn="r">
              <a:buNone/>
            </a:pPr>
            <a:r>
              <a:rPr lang="en-US" dirty="0"/>
              <a:t>-New multi-grade level science teacher</a:t>
            </a:r>
          </a:p>
          <a:p>
            <a:pPr lvl="1"/>
            <a:endParaRPr lang="en-US" dirty="0"/>
          </a:p>
          <a:p>
            <a:endParaRPr lang="en-US" dirty="0"/>
          </a:p>
        </p:txBody>
      </p:sp>
    </p:spTree>
    <p:extLst>
      <p:ext uri="{BB962C8B-B14F-4D97-AF65-F5344CB8AC3E}">
        <p14:creationId xmlns:p14="http://schemas.microsoft.com/office/powerpoint/2010/main" val="3438611672"/>
      </p:ext>
    </p:extLst>
  </p:cSld>
  <p:clrMapOvr>
    <a:masterClrMapping/>
  </p:clrMapOvr>
  <p:extLst>
    <p:ext uri="{6950BFC3-D8DA-4A85-94F7-54DA5524770B}">
      <p188:commentRel xmlns:p188="http://schemas.microsoft.com/office/powerpoint/2018/8/main" r:id="rId2"/>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7C553-06F6-6357-5FFB-E5594353A764}"/>
              </a:ext>
            </a:extLst>
          </p:cNvPr>
          <p:cNvSpPr>
            <a:spLocks noGrp="1"/>
          </p:cNvSpPr>
          <p:nvPr>
            <p:ph type="title"/>
          </p:nvPr>
        </p:nvSpPr>
        <p:spPr/>
        <p:txBody>
          <a:bodyPr/>
          <a:lstStyle/>
          <a:p>
            <a:r>
              <a:rPr lang="en-US" dirty="0"/>
              <a:t>Conducting Stay Interviews in Your School</a:t>
            </a:r>
          </a:p>
        </p:txBody>
      </p:sp>
      <p:sp>
        <p:nvSpPr>
          <p:cNvPr id="3" name="Content Placeholder 2">
            <a:extLst>
              <a:ext uri="{FF2B5EF4-FFF2-40B4-BE49-F238E27FC236}">
                <a16:creationId xmlns:a16="http://schemas.microsoft.com/office/drawing/2014/main" id="{C2497ACE-92B4-3741-2BFF-628169DE5AFA}"/>
              </a:ext>
            </a:extLst>
          </p:cNvPr>
          <p:cNvSpPr>
            <a:spLocks noGrp="1"/>
          </p:cNvSpPr>
          <p:nvPr>
            <p:ph idx="1"/>
          </p:nvPr>
        </p:nvSpPr>
        <p:spPr/>
        <p:txBody>
          <a:bodyPr/>
          <a:lstStyle/>
          <a:p>
            <a:r>
              <a:rPr lang="en-US" dirty="0"/>
              <a:t>Identify one teacher in each of the 4 bands to chat with next week.</a:t>
            </a:r>
          </a:p>
          <a:p>
            <a:r>
              <a:rPr lang="en-US" dirty="0"/>
              <a:t>Schedule those 15-minute chats before the end of the day on Friday.</a:t>
            </a:r>
          </a:p>
          <a:p>
            <a:r>
              <a:rPr lang="en-US" dirty="0"/>
              <a:t>Emphasize the non-evaluative nature of the conversation.</a:t>
            </a:r>
          </a:p>
          <a:p>
            <a:r>
              <a:rPr lang="en-US" dirty="0"/>
              <a:t>Take notes! </a:t>
            </a:r>
          </a:p>
          <a:p>
            <a:r>
              <a:rPr lang="en-US" dirty="0"/>
              <a:t>Look for one common thread in the Stay Interviews that you have the ability to change. Take action. </a:t>
            </a:r>
          </a:p>
        </p:txBody>
      </p:sp>
    </p:spTree>
    <p:extLst>
      <p:ext uri="{BB962C8B-B14F-4D97-AF65-F5344CB8AC3E}">
        <p14:creationId xmlns:p14="http://schemas.microsoft.com/office/powerpoint/2010/main" val="4039791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2"/>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8926A-3E98-AB85-3D46-AE69ACDC44F4}"/>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FE2521C4-E0B2-CE65-8D15-746BCBC845AF}"/>
              </a:ext>
            </a:extLst>
          </p:cNvPr>
          <p:cNvSpPr>
            <a:spLocks noGrp="1"/>
          </p:cNvSpPr>
          <p:nvPr>
            <p:ph idx="1"/>
          </p:nvPr>
        </p:nvSpPr>
        <p:spPr/>
        <p:txBody>
          <a:bodyPr/>
          <a:lstStyle/>
          <a:p>
            <a:pPr marL="0" indent="0">
              <a:lnSpc>
                <a:spcPct val="100000"/>
              </a:lnSpc>
              <a:spcBef>
                <a:spcPts val="0"/>
              </a:spcBef>
              <a:buNone/>
            </a:pPr>
            <a:r>
              <a:rPr lang="en-US" dirty="0"/>
              <a:t>Elly Gilbert, Assistant Director</a:t>
            </a:r>
          </a:p>
          <a:p>
            <a:pPr marL="0" indent="0">
              <a:lnSpc>
                <a:spcPct val="100000"/>
              </a:lnSpc>
              <a:spcBef>
                <a:spcPts val="0"/>
              </a:spcBef>
              <a:buNone/>
            </a:pPr>
            <a:r>
              <a:rPr lang="en-US" dirty="0"/>
              <a:t>Division of Educator Recruitment and Development</a:t>
            </a:r>
          </a:p>
          <a:p>
            <a:pPr marL="0" indent="0">
              <a:lnSpc>
                <a:spcPct val="100000"/>
              </a:lnSpc>
              <a:spcBef>
                <a:spcPts val="0"/>
              </a:spcBef>
              <a:buNone/>
            </a:pPr>
            <a:r>
              <a:rPr lang="en-US" dirty="0">
                <a:hlinkClick r:id="rId2"/>
              </a:rPr>
              <a:t>elly.gilbert@education.ky.gov</a:t>
            </a:r>
            <a:endParaRPr lang="en-US" dirty="0"/>
          </a:p>
          <a:p>
            <a:pPr marL="0" indent="0">
              <a:lnSpc>
                <a:spcPct val="100000"/>
              </a:lnSpc>
              <a:spcBef>
                <a:spcPts val="0"/>
              </a:spcBef>
              <a:buNone/>
            </a:pPr>
            <a:endParaRPr lang="en-US" dirty="0"/>
          </a:p>
          <a:p>
            <a:pPr marL="0" indent="0">
              <a:lnSpc>
                <a:spcPct val="100000"/>
              </a:lnSpc>
              <a:spcBef>
                <a:spcPts val="0"/>
              </a:spcBef>
              <a:buNone/>
            </a:pPr>
            <a:r>
              <a:rPr lang="en-US" dirty="0"/>
              <a:t>Justin Edwards, Program Consultant</a:t>
            </a:r>
          </a:p>
          <a:p>
            <a:pPr marL="0" indent="0">
              <a:lnSpc>
                <a:spcPct val="100000"/>
              </a:lnSpc>
              <a:spcBef>
                <a:spcPts val="0"/>
              </a:spcBef>
              <a:buNone/>
            </a:pPr>
            <a:r>
              <a:rPr lang="en-US" dirty="0"/>
              <a:t>Division of Educator Recruitment and Development</a:t>
            </a:r>
          </a:p>
          <a:p>
            <a:pPr marL="0" indent="0">
              <a:lnSpc>
                <a:spcPct val="100000"/>
              </a:lnSpc>
              <a:spcBef>
                <a:spcPts val="0"/>
              </a:spcBef>
              <a:buNone/>
            </a:pPr>
            <a:r>
              <a:rPr lang="en-US" dirty="0">
                <a:hlinkClick r:id="rId3"/>
              </a:rPr>
              <a:t>justin.edwards@education.ky.gov</a:t>
            </a:r>
            <a:endParaRPr lang="en-US" dirty="0"/>
          </a:p>
          <a:p>
            <a:pPr marL="0" indent="0">
              <a:lnSpc>
                <a:spcPct val="100000"/>
              </a:lnSpc>
              <a:spcBef>
                <a:spcPts val="0"/>
              </a:spcBef>
              <a:buNone/>
            </a:pPr>
            <a:endParaRPr lang="en-US" dirty="0"/>
          </a:p>
        </p:txBody>
      </p:sp>
    </p:spTree>
    <p:extLst>
      <p:ext uri="{BB962C8B-B14F-4D97-AF65-F5344CB8AC3E}">
        <p14:creationId xmlns:p14="http://schemas.microsoft.com/office/powerpoint/2010/main" val="14173291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DE PowerPoint Template 2021" id="{F76599F0-613E-C840-99F1-ED09AB5FDFB0}" vid="{CF243692-12E2-084D-9E1C-7583DB7C83D5}"/>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E4E9C96F5E20D4B8F8720226073AE07" ma:contentTypeVersion="14" ma:contentTypeDescription="Create a new document." ma:contentTypeScope="" ma:versionID="0e705f43aef3f8071966cc49cd5d4627">
  <xsd:schema xmlns:xsd="http://www.w3.org/2001/XMLSchema" xmlns:xs="http://www.w3.org/2001/XMLSchema" xmlns:p="http://schemas.microsoft.com/office/2006/metadata/properties" xmlns:ns1="http://schemas.microsoft.com/sharepoint/v3" xmlns:ns2="cf3aa28c-8d44-408c-a5ca-996a87f6cd59" xmlns:ns3="5bc9d522-2386-425a-9f2a-a617cf877ec0" xmlns:ns4="e863b48f-738b-4980-a544-e07d06c7b50f" targetNamespace="http://schemas.microsoft.com/office/2006/metadata/properties" ma:root="true" ma:fieldsID="3ac922d7beb75b006b00ac80e1fcf911" ns1:_="" ns2:_="" ns3:_="" ns4:_="">
    <xsd:import namespace="http://schemas.microsoft.com/sharepoint/v3"/>
    <xsd:import namespace="cf3aa28c-8d44-408c-a5ca-996a87f6cd59"/>
    <xsd:import namespace="5bc9d522-2386-425a-9f2a-a617cf877ec0"/>
    <xsd:import namespace="e863b48f-738b-4980-a544-e07d06c7b50f"/>
    <xsd:element name="properties">
      <xsd:complexType>
        <xsd:sequence>
          <xsd:element name="documentManagement">
            <xsd:complexType>
              <xsd:all>
                <xsd:element ref="ns1:PublishingStartDate" minOccurs="0"/>
                <xsd:element ref="ns1:PublishingExpirationDate" minOccurs="0"/>
                <xsd:element ref="ns2:_dlc_DocId" minOccurs="0"/>
                <xsd:element ref="ns2:_dlc_DocIdUrl" minOccurs="0"/>
                <xsd:element ref="ns2:_dlc_DocIdPersistId" minOccurs="0"/>
                <xsd:element ref="ns3:TaxCatchAll" minOccurs="0"/>
                <xsd:element ref="ns4:MediaServiceMetadata" minOccurs="0"/>
                <xsd:element ref="ns4:MediaServiceFastMetadata" minOccurs="0"/>
                <xsd:element ref="ns4:MediaServiceDateTaken" minOccurs="0"/>
                <xsd:element ref="ns4:MediaServiceObjectDetectorVersions" minOccurs="0"/>
                <xsd:element ref="ns4:MediaLengthInSeconds"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f3aa28c-8d44-408c-a5ca-996a87f6cd59" elementFormDefault="qualified">
    <xsd:import namespace="http://schemas.microsoft.com/office/2006/documentManagement/types"/>
    <xsd:import namespace="http://schemas.microsoft.com/office/infopath/2007/PartnerControls"/>
    <xsd:element name="_dlc_DocId" ma:index="10" nillable="true" ma:displayName="Document ID Value" ma:description="The value of the document ID assigned to this item." ma:internalName="_dlc_DocId" ma:readOnly="true">
      <xsd:simpleType>
        <xsd:restriction base="dms:Text"/>
      </xsd:simpleType>
    </xsd:element>
    <xsd:element name="_dlc_DocIdUrl" ma:index="11"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2"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bc9d522-2386-425a-9f2a-a617cf877ec0" elementFormDefault="qualified">
    <xsd:import namespace="http://schemas.microsoft.com/office/2006/documentManagement/types"/>
    <xsd:import namespace="http://schemas.microsoft.com/office/infopath/2007/PartnerControls"/>
    <xsd:element name="TaxCatchAll" ma:index="13" nillable="true" ma:displayName="Taxonomy Catch All Column" ma:description="" ma:hidden="true" ma:list="{996104cf-a403-4c52-b7a3-2ceacd3f1bff}" ma:internalName="TaxCatchAll" ma:showField="CatchAllData" ma:web="5bc9d522-2386-425a-9f2a-a617cf877ec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e863b48f-738b-4980-a544-e07d06c7b50f" elementFormDefault="qualified">
    <xsd:import namespace="http://schemas.microsoft.com/office/2006/documentManagement/types"/>
    <xsd:import namespace="http://schemas.microsoft.com/office/infopath/2007/PartnerControls"/>
    <xsd:element name="MediaServiceMetadata" ma:index="14" nillable="true" ma:displayName="MediaServiceMetadata" ma:description="" ma:hidden="true" ma:internalName="MediaServiceMetadata" ma:readOnly="true">
      <xsd:simpleType>
        <xsd:restriction base="dms:Note"/>
      </xsd:simpleType>
    </xsd:element>
    <xsd:element name="MediaServiceFastMetadata" ma:index="15" nillable="true" ma:displayName="MediaServiceFastMetadata" ma:description="" ma:hidden="true" ma:internalName="MediaServiceFastMetadata"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bc9d522-2386-425a-9f2a-a617cf877ec0" xsi:nil="true"/>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B6DC2A4A-D15A-4FCF-B8ED-16E32D0845A6}">
  <ds:schemaRefs>
    <ds:schemaRef ds:uri="http://schemas.microsoft.com/sharepoint/v3/contenttype/forms"/>
  </ds:schemaRefs>
</ds:datastoreItem>
</file>

<file path=customXml/itemProps2.xml><?xml version="1.0" encoding="utf-8"?>
<ds:datastoreItem xmlns:ds="http://schemas.openxmlformats.org/officeDocument/2006/customXml" ds:itemID="{91ED085D-3BC2-4958-B527-C3E8CB6B39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f3aa28c-8d44-408c-a5ca-996a87f6cd59"/>
    <ds:schemaRef ds:uri="5bc9d522-2386-425a-9f2a-a617cf877ec0"/>
    <ds:schemaRef ds:uri="e863b48f-738b-4980-a544-e07d06c7b50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523462E-756B-41D6-B1F9-6F638FA4CEB7}">
  <ds:schemaRefs>
    <ds:schemaRef ds:uri="e863b48f-738b-4980-a544-e07d06c7b50f"/>
    <ds:schemaRef ds:uri="http://schemas.openxmlformats.org/package/2006/metadata/core-properties"/>
    <ds:schemaRef ds:uri="http://schemas.microsoft.com/sharepoint/v3"/>
    <ds:schemaRef ds:uri="http://schemas.microsoft.com/office/2006/documentManagement/types"/>
    <ds:schemaRef ds:uri="http://purl.org/dc/elements/1.1/"/>
    <ds:schemaRef ds:uri="http://schemas.microsoft.com/office/2006/metadata/properties"/>
    <ds:schemaRef ds:uri="http://purl.org/dc/dcmitype/"/>
    <ds:schemaRef ds:uri="http://purl.org/dc/terms/"/>
    <ds:schemaRef ds:uri="http://www.w3.org/XML/1998/namespace"/>
    <ds:schemaRef ds:uri="http://schemas.microsoft.com/office/infopath/2007/PartnerControls"/>
    <ds:schemaRef ds:uri="5bc9d522-2386-425a-9f2a-a617cf877ec0"/>
    <ds:schemaRef ds:uri="cf3aa28c-8d44-408c-a5ca-996a87f6cd59"/>
  </ds:schemaRefs>
</ds:datastoreItem>
</file>

<file path=docProps/app.xml><?xml version="1.0" encoding="utf-8"?>
<Properties xmlns="http://schemas.openxmlformats.org/officeDocument/2006/extended-properties" xmlns:vt="http://schemas.openxmlformats.org/officeDocument/2006/docPropsVTypes">
  <Template>KDE PowerPoint Template (4)</Template>
  <TotalTime>711</TotalTime>
  <Words>1188</Words>
  <Application>Microsoft Office PowerPoint</Application>
  <PresentationFormat>Widescreen</PresentationFormat>
  <Paragraphs>87</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Franklin Gothic Book</vt:lpstr>
      <vt:lpstr>Franklin Gothic Medium</vt:lpstr>
      <vt:lpstr>Office Theme</vt:lpstr>
      <vt:lpstr>Keep Your Rockstars:  Proven Retention Tools for Busy Principals</vt:lpstr>
      <vt:lpstr>The Stay Shift</vt:lpstr>
      <vt:lpstr>GoTeachKY Ambassador  Stay Interview Project</vt:lpstr>
      <vt:lpstr>Overarching Idea/Process</vt:lpstr>
      <vt:lpstr>Our Questions, part 1</vt:lpstr>
      <vt:lpstr>Our Questions, Part 2</vt:lpstr>
      <vt:lpstr>Key Insights for Question 1</vt:lpstr>
      <vt:lpstr>Key Insights for Question 2</vt:lpstr>
      <vt:lpstr>Key Insights from Question 3</vt:lpstr>
      <vt:lpstr>Key Insights from Question 4</vt:lpstr>
      <vt:lpstr>Key Insights from Question 5</vt:lpstr>
      <vt:lpstr>Key Insights from Question 6</vt:lpstr>
      <vt:lpstr>Key Insights from Question 7</vt:lpstr>
      <vt:lpstr>Key Insights from Question 8</vt:lpstr>
      <vt:lpstr>Conducting Stay Interviews in Your School</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Gilbert, Elly - Division of Educator Recruitment and Development</dc:creator>
  <cp:lastModifiedBy>Gilbert, Elly - Division of Educator Recruitment and Development</cp:lastModifiedBy>
  <cp:revision>3</cp:revision>
  <dcterms:created xsi:type="dcterms:W3CDTF">2026-01-08T13:19:24Z</dcterms:created>
  <dcterms:modified xsi:type="dcterms:W3CDTF">2026-01-14T16:19:14Z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0x0101006E4E9C96F5E20D4B8F8720226073AE07</vt:lpwstr>
  </property>
  <property fmtid="{D5CDD505-2E9C-101B-9397-08002B2CF9AE}" pid="3" name="MSIP_Label_eb544694-0027-44fa-bee4-2648c0363f9d_Enabled">
    <vt:lpwstr>true</vt:lpwstr>
  </property>
  <property fmtid="{D5CDD505-2E9C-101B-9397-08002B2CF9AE}" pid="4" name="MSIP_Label_eb544694-0027-44fa-bee4-2648c0363f9d_SetDate">
    <vt:lpwstr>2026-01-08T13:19:52Z</vt:lpwstr>
  </property>
  <property fmtid="{D5CDD505-2E9C-101B-9397-08002B2CF9AE}" pid="5" name="MSIP_Label_eb544694-0027-44fa-bee4-2648c0363f9d_Method">
    <vt:lpwstr>Standard</vt:lpwstr>
  </property>
  <property fmtid="{D5CDD505-2E9C-101B-9397-08002B2CF9AE}" pid="6" name="MSIP_Label_eb544694-0027-44fa-bee4-2648c0363f9d_Name">
    <vt:lpwstr>defa4170-0d19-0005-0004-bc88714345d2</vt:lpwstr>
  </property>
  <property fmtid="{D5CDD505-2E9C-101B-9397-08002B2CF9AE}" pid="7" name="MSIP_Label_eb544694-0027-44fa-bee4-2648c0363f9d_SiteId">
    <vt:lpwstr>9360c11f-90e6-4706-ad00-25fcdc9e2ed1</vt:lpwstr>
  </property>
  <property fmtid="{D5CDD505-2E9C-101B-9397-08002B2CF9AE}" pid="8" name="MSIP_Label_eb544694-0027-44fa-bee4-2648c0363f9d_ActionId">
    <vt:lpwstr>ad18dcf5-987d-4603-9622-f8ec3fd0c323</vt:lpwstr>
  </property>
  <property fmtid="{D5CDD505-2E9C-101B-9397-08002B2CF9AE}" pid="9" name="MSIP_Label_eb544694-0027-44fa-bee4-2648c0363f9d_ContentBits">
    <vt:lpwstr>0</vt:lpwstr>
  </property>
  <property fmtid="{D5CDD505-2E9C-101B-9397-08002B2CF9AE}" pid="10" name="MSIP_Label_eb544694-0027-44fa-bee4-2648c0363f9d_Tag">
    <vt:lpwstr>10, 3, 0, 1</vt:lpwstr>
  </property>
</Properties>
</file>